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9" r:id="rId4"/>
    <p:sldId id="287" r:id="rId5"/>
    <p:sldId id="288" r:id="rId6"/>
    <p:sldId id="283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5" r:id="rId16"/>
    <p:sldId id="289" r:id="rId17"/>
    <p:sldId id="290" r:id="rId18"/>
    <p:sldId id="291" r:id="rId19"/>
    <p:sldId id="270" r:id="rId20"/>
    <p:sldId id="272" r:id="rId21"/>
    <p:sldId id="281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8B972-8E4E-4426-A869-64F09ABADA7E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FA415-529B-42CA-8FC6-656F85CC42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40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97CC-EB35-468B-B53D-8176E93ED9A2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0A6B6-ECCF-4C57-85B6-198C0ED27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97CC-EB35-468B-B53D-8176E93ED9A2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0A6B6-ECCF-4C57-85B6-198C0ED27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97CC-EB35-468B-B53D-8176E93ED9A2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0A6B6-ECCF-4C57-85B6-198C0ED27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97CC-EB35-468B-B53D-8176E93ED9A2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0A6B6-ECCF-4C57-85B6-198C0ED27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97CC-EB35-468B-B53D-8176E93ED9A2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0A6B6-ECCF-4C57-85B6-198C0ED27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97CC-EB35-468B-B53D-8176E93ED9A2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0A6B6-ECCF-4C57-85B6-198C0ED27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97CC-EB35-468B-B53D-8176E93ED9A2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0A6B6-ECCF-4C57-85B6-198C0ED27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97CC-EB35-468B-B53D-8176E93ED9A2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0A6B6-ECCF-4C57-85B6-198C0ED27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97CC-EB35-468B-B53D-8176E93ED9A2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0A6B6-ECCF-4C57-85B6-198C0ED27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97CC-EB35-468B-B53D-8176E93ED9A2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0A6B6-ECCF-4C57-85B6-198C0ED27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97CC-EB35-468B-B53D-8176E93ED9A2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0A6B6-ECCF-4C57-85B6-198C0ED27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197CC-EB35-468B-B53D-8176E93ED9A2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0A6B6-ECCF-4C57-85B6-198C0ED27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8352928" cy="6048672"/>
          </a:xfrm>
          <a:solidFill>
            <a:srgbClr val="66FFFF"/>
          </a:solidFill>
        </p:spPr>
        <p:txBody>
          <a:bodyPr/>
          <a:lstStyle/>
          <a:p>
            <a:pPr lvl="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IQ" sz="44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وزارة التعليم العالي والبحث العلمي </a:t>
            </a:r>
          </a:p>
          <a:p>
            <a:pPr lvl="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IQ" sz="44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جامعة </a:t>
            </a:r>
            <a:r>
              <a:rPr lang="ar-IQ" sz="44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ديالى</a:t>
            </a:r>
            <a:br>
              <a:rPr lang="ar-IQ" sz="44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</a:br>
            <a:r>
              <a:rPr lang="ar-IQ" sz="44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كلية التربية للعلوم الانسانية</a:t>
            </a:r>
            <a:br>
              <a:rPr lang="ar-IQ" sz="44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</a:br>
            <a:r>
              <a:rPr lang="ar-IQ" sz="44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قسم الجغرافية-المرحلة الرابعة (ب)</a:t>
            </a:r>
            <a:br>
              <a:rPr lang="ar-IQ" sz="44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</a:br>
            <a:r>
              <a:rPr lang="ar-IQ" sz="44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الدراسة الصباحية</a:t>
            </a:r>
            <a:br>
              <a:rPr lang="ar-IQ" sz="44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</a:br>
            <a:r>
              <a:rPr lang="ar-IQ" sz="40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المادة/ </a:t>
            </a:r>
            <a:r>
              <a:rPr lang="ar-IQ" sz="4000" b="1" dirty="0" smtClean="0">
                <a:solidFill>
                  <a:schemeClr val="tx1"/>
                </a:solidFill>
              </a:rPr>
              <a:t>نظم المعلومات الجغرافية</a:t>
            </a:r>
            <a:r>
              <a:rPr lang="en-US" sz="4000" b="1" dirty="0" smtClean="0">
                <a:solidFill>
                  <a:schemeClr val="tx1"/>
                </a:solidFill>
              </a:rPr>
              <a:t>GIS </a:t>
            </a:r>
            <a:r>
              <a:rPr lang="en-US" sz="4400" b="1" dirty="0">
                <a:solidFill>
                  <a:schemeClr val="tx1"/>
                </a:solidFill>
              </a:rPr>
              <a:t/>
            </a:r>
            <a:br>
              <a:rPr lang="en-US" sz="4400" b="1" dirty="0">
                <a:solidFill>
                  <a:schemeClr val="tx1"/>
                </a:solidFill>
              </a:rPr>
            </a:br>
            <a:r>
              <a:rPr lang="ar-IQ" altLang="ar-IQ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اعداد</a:t>
            </a:r>
            <a:endParaRPr lang="en-US" altLang="ar-IQ" sz="4000" dirty="0">
              <a:solidFill>
                <a:schemeClr val="tx1"/>
              </a:solidFill>
            </a:endParaRPr>
          </a:p>
          <a:p>
            <a:pPr lvl="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IQ" altLang="ar-IQ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م.د</a:t>
            </a:r>
            <a:r>
              <a:rPr lang="ar-IQ" altLang="ar-IQ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نبراس سعدون </a:t>
            </a:r>
            <a:r>
              <a:rPr lang="ar-IQ" altLang="ar-IQ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مطشر</a:t>
            </a:r>
            <a:endParaRPr lang="ar-IQ" altLang="ar-IQ" sz="4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E536A-2F05-40DD-A8A2-4C39A8364486}" type="slidenum">
              <a:rPr lang="ar-SA" altLang="en-US"/>
              <a:pPr/>
              <a:t>10</a:t>
            </a:fld>
            <a:endParaRPr lang="en-US" altLang="en-US"/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3999" cy="1295400"/>
          </a:xfrm>
          <a:solidFill>
            <a:srgbClr val="66FFFF"/>
          </a:solidFill>
        </p:spPr>
        <p:txBody>
          <a:bodyPr/>
          <a:lstStyle/>
          <a:p>
            <a:pPr rtl="1"/>
            <a:r>
              <a:rPr lang="ar-SA" b="1" dirty="0"/>
              <a:t>البيانات الوصفية</a:t>
            </a:r>
            <a:endParaRPr lang="en-US" altLang="en-US" b="1" dirty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268016"/>
            <a:ext cx="9143998" cy="558998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r" rtl="1"/>
            <a:r>
              <a:rPr lang="ar-SA" sz="3600" b="1" dirty="0" err="1">
                <a:solidFill>
                  <a:schemeClr val="tx2"/>
                </a:solidFill>
              </a:rPr>
              <a:t>هى</a:t>
            </a:r>
            <a:r>
              <a:rPr lang="ar-SA" sz="3600" b="1" dirty="0">
                <a:solidFill>
                  <a:schemeClr val="tx2"/>
                </a:solidFill>
              </a:rPr>
              <a:t> بيانات مرتبطة بالبيانات المكانية مثل:</a:t>
            </a:r>
          </a:p>
          <a:p>
            <a:pPr lvl="1" algn="r" rtl="1"/>
            <a:r>
              <a:rPr lang="ar-SA" sz="3200" b="1" dirty="0"/>
              <a:t>بيانات سكانية مرتبطة بوحدة ادارية معينة</a:t>
            </a:r>
          </a:p>
          <a:p>
            <a:pPr lvl="1" algn="r" rtl="1"/>
            <a:r>
              <a:rPr lang="ar-SA" sz="3200" b="1" dirty="0"/>
              <a:t>سجلات الملكية المرتبطة بقطع الأراضي</a:t>
            </a:r>
          </a:p>
          <a:p>
            <a:pPr lvl="1" algn="r" rtl="1"/>
            <a:r>
              <a:rPr lang="ar-SA" sz="3200" b="1" dirty="0"/>
              <a:t>خصائص جغرافية مرتبطة بمناطق توزيع أنواع التربة وأنواع النباتات الطبيعية وغيرها ….</a:t>
            </a:r>
          </a:p>
          <a:p>
            <a:pPr lvl="1" algn="r" rtl="1"/>
            <a:r>
              <a:rPr lang="ar-SA" sz="3200" b="1" dirty="0"/>
              <a:t>سجلات طبية مرتبطة بمراكز صحية</a:t>
            </a:r>
          </a:p>
          <a:p>
            <a:pPr lvl="1" algn="r" rtl="1"/>
            <a:r>
              <a:rPr lang="ar-SA" sz="3200" b="1" dirty="0"/>
              <a:t>معلومات نوعية مرتبطة بشبكة الطرق </a:t>
            </a:r>
            <a:r>
              <a:rPr lang="ar-IQ" sz="3200" b="1" dirty="0" smtClean="0"/>
              <a:t>وانواعها </a:t>
            </a:r>
            <a:r>
              <a:rPr lang="ar-SA" sz="3200" b="1" dirty="0" smtClean="0"/>
              <a:t>....</a:t>
            </a:r>
            <a:endParaRPr lang="en-US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67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8CEA2-D7C8-428F-AD2A-6742B20BDC67}" type="slidenum">
              <a:rPr lang="ar-SA" altLang="en-US"/>
              <a:pPr/>
              <a:t>11</a:t>
            </a:fld>
            <a:endParaRPr lang="en-US" altLang="en-US"/>
          </a:p>
        </p:txBody>
      </p:sp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1044575" y="971550"/>
            <a:ext cx="2868613" cy="2060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763" name="Freeform 3"/>
          <p:cNvSpPr>
            <a:spLocks/>
          </p:cNvSpPr>
          <p:nvPr/>
        </p:nvSpPr>
        <p:spPr bwMode="auto">
          <a:xfrm>
            <a:off x="1038225" y="965200"/>
            <a:ext cx="1636713" cy="857250"/>
          </a:xfrm>
          <a:custGeom>
            <a:avLst/>
            <a:gdLst/>
            <a:ahLst/>
            <a:cxnLst>
              <a:cxn ang="0">
                <a:pos x="0" y="487"/>
              </a:cxn>
              <a:cxn ang="0">
                <a:pos x="256" y="539"/>
              </a:cxn>
              <a:cxn ang="0">
                <a:pos x="537" y="497"/>
              </a:cxn>
              <a:cxn ang="0">
                <a:pos x="640" y="263"/>
              </a:cxn>
              <a:cxn ang="0">
                <a:pos x="681" y="248"/>
              </a:cxn>
              <a:cxn ang="0">
                <a:pos x="947" y="170"/>
              </a:cxn>
              <a:cxn ang="0">
                <a:pos x="963" y="149"/>
              </a:cxn>
              <a:cxn ang="0">
                <a:pos x="1030" y="0"/>
              </a:cxn>
            </a:cxnLst>
            <a:rect l="0" t="0" r="r" b="b"/>
            <a:pathLst>
              <a:path w="1031" h="540">
                <a:moveTo>
                  <a:pt x="0" y="487"/>
                </a:moveTo>
                <a:lnTo>
                  <a:pt x="256" y="539"/>
                </a:lnTo>
                <a:lnTo>
                  <a:pt x="537" y="497"/>
                </a:lnTo>
                <a:lnTo>
                  <a:pt x="640" y="263"/>
                </a:lnTo>
                <a:lnTo>
                  <a:pt x="681" y="248"/>
                </a:lnTo>
                <a:lnTo>
                  <a:pt x="947" y="170"/>
                </a:lnTo>
                <a:lnTo>
                  <a:pt x="963" y="149"/>
                </a:lnTo>
                <a:lnTo>
                  <a:pt x="103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7764" name="Freeform 4"/>
          <p:cNvSpPr>
            <a:spLocks/>
          </p:cNvSpPr>
          <p:nvPr/>
        </p:nvSpPr>
        <p:spPr bwMode="auto">
          <a:xfrm>
            <a:off x="1543050" y="1762125"/>
            <a:ext cx="701675" cy="1277938"/>
          </a:xfrm>
          <a:custGeom>
            <a:avLst/>
            <a:gdLst/>
            <a:ahLst/>
            <a:cxnLst>
              <a:cxn ang="0">
                <a:pos x="220" y="0"/>
              </a:cxn>
              <a:cxn ang="0">
                <a:pos x="240" y="161"/>
              </a:cxn>
              <a:cxn ang="0">
                <a:pos x="0" y="306"/>
              </a:cxn>
              <a:cxn ang="0">
                <a:pos x="66" y="591"/>
              </a:cxn>
              <a:cxn ang="0">
                <a:pos x="404" y="705"/>
              </a:cxn>
              <a:cxn ang="0">
                <a:pos x="441" y="804"/>
              </a:cxn>
            </a:cxnLst>
            <a:rect l="0" t="0" r="r" b="b"/>
            <a:pathLst>
              <a:path w="442" h="805">
                <a:moveTo>
                  <a:pt x="220" y="0"/>
                </a:moveTo>
                <a:lnTo>
                  <a:pt x="240" y="161"/>
                </a:lnTo>
                <a:lnTo>
                  <a:pt x="0" y="306"/>
                </a:lnTo>
                <a:lnTo>
                  <a:pt x="66" y="591"/>
                </a:lnTo>
                <a:lnTo>
                  <a:pt x="404" y="705"/>
                </a:lnTo>
                <a:lnTo>
                  <a:pt x="441" y="804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7765" name="Freeform 5"/>
          <p:cNvSpPr>
            <a:spLocks/>
          </p:cNvSpPr>
          <p:nvPr/>
        </p:nvSpPr>
        <p:spPr bwMode="auto">
          <a:xfrm>
            <a:off x="1933575" y="1854200"/>
            <a:ext cx="1987550" cy="320675"/>
          </a:xfrm>
          <a:custGeom>
            <a:avLst/>
            <a:gdLst/>
            <a:ahLst/>
            <a:cxnLst>
              <a:cxn ang="0">
                <a:pos x="0" y="97"/>
              </a:cxn>
              <a:cxn ang="0">
                <a:pos x="205" y="72"/>
              </a:cxn>
              <a:cxn ang="0">
                <a:pos x="568" y="97"/>
              </a:cxn>
              <a:cxn ang="0">
                <a:pos x="604" y="103"/>
              </a:cxn>
              <a:cxn ang="0">
                <a:pos x="789" y="0"/>
              </a:cxn>
              <a:cxn ang="0">
                <a:pos x="1040" y="196"/>
              </a:cxn>
              <a:cxn ang="0">
                <a:pos x="1251" y="201"/>
              </a:cxn>
            </a:cxnLst>
            <a:rect l="0" t="0" r="r" b="b"/>
            <a:pathLst>
              <a:path w="1252" h="202">
                <a:moveTo>
                  <a:pt x="0" y="97"/>
                </a:moveTo>
                <a:lnTo>
                  <a:pt x="205" y="72"/>
                </a:lnTo>
                <a:lnTo>
                  <a:pt x="568" y="97"/>
                </a:lnTo>
                <a:lnTo>
                  <a:pt x="604" y="103"/>
                </a:lnTo>
                <a:lnTo>
                  <a:pt x="789" y="0"/>
                </a:lnTo>
                <a:lnTo>
                  <a:pt x="1040" y="196"/>
                </a:lnTo>
                <a:lnTo>
                  <a:pt x="1251" y="201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7766" name="Freeform 6"/>
          <p:cNvSpPr>
            <a:spLocks/>
          </p:cNvSpPr>
          <p:nvPr/>
        </p:nvSpPr>
        <p:spPr bwMode="auto">
          <a:xfrm>
            <a:off x="2747963" y="2001838"/>
            <a:ext cx="333375" cy="1038225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0" y="139"/>
              </a:cxn>
              <a:cxn ang="0">
                <a:pos x="81" y="228"/>
              </a:cxn>
              <a:cxn ang="0">
                <a:pos x="91" y="243"/>
              </a:cxn>
              <a:cxn ang="0">
                <a:pos x="178" y="420"/>
              </a:cxn>
              <a:cxn ang="0">
                <a:pos x="209" y="653"/>
              </a:cxn>
            </a:cxnLst>
            <a:rect l="0" t="0" r="r" b="b"/>
            <a:pathLst>
              <a:path w="210" h="654">
                <a:moveTo>
                  <a:pt x="20" y="0"/>
                </a:moveTo>
                <a:lnTo>
                  <a:pt x="0" y="139"/>
                </a:lnTo>
                <a:lnTo>
                  <a:pt x="81" y="228"/>
                </a:lnTo>
                <a:lnTo>
                  <a:pt x="91" y="243"/>
                </a:lnTo>
                <a:lnTo>
                  <a:pt x="178" y="420"/>
                </a:lnTo>
                <a:lnTo>
                  <a:pt x="209" y="653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1041400" y="3854450"/>
            <a:ext cx="2868613" cy="2060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293813" y="4087813"/>
            <a:ext cx="63500" cy="63500"/>
            <a:chOff x="797" y="2798"/>
            <a:chExt cx="40" cy="40"/>
          </a:xfrm>
        </p:grpSpPr>
        <p:sp>
          <p:nvSpPr>
            <p:cNvPr id="117769" name="Line 9"/>
            <p:cNvSpPr>
              <a:spLocks noChangeShapeType="1"/>
            </p:cNvSpPr>
            <p:nvPr/>
          </p:nvSpPr>
          <p:spPr bwMode="auto">
            <a:xfrm>
              <a:off x="817" y="2798"/>
              <a:ext cx="0" cy="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70" name="Line 10"/>
            <p:cNvSpPr>
              <a:spLocks noChangeShapeType="1"/>
            </p:cNvSpPr>
            <p:nvPr/>
          </p:nvSpPr>
          <p:spPr bwMode="auto">
            <a:xfrm>
              <a:off x="797" y="2818"/>
              <a:ext cx="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747963" y="4260850"/>
            <a:ext cx="63500" cy="63500"/>
            <a:chOff x="1713" y="2907"/>
            <a:chExt cx="40" cy="40"/>
          </a:xfrm>
        </p:grpSpPr>
        <p:sp>
          <p:nvSpPr>
            <p:cNvPr id="117772" name="Line 12"/>
            <p:cNvSpPr>
              <a:spLocks noChangeShapeType="1"/>
            </p:cNvSpPr>
            <p:nvPr/>
          </p:nvSpPr>
          <p:spPr bwMode="auto">
            <a:xfrm>
              <a:off x="1733" y="2907"/>
              <a:ext cx="0" cy="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73" name="Line 13"/>
            <p:cNvSpPr>
              <a:spLocks noChangeShapeType="1"/>
            </p:cNvSpPr>
            <p:nvPr/>
          </p:nvSpPr>
          <p:spPr bwMode="auto">
            <a:xfrm>
              <a:off x="1713" y="2927"/>
              <a:ext cx="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011363" y="4433888"/>
            <a:ext cx="63500" cy="63500"/>
            <a:chOff x="1249" y="3016"/>
            <a:chExt cx="40" cy="40"/>
          </a:xfrm>
        </p:grpSpPr>
        <p:sp>
          <p:nvSpPr>
            <p:cNvPr id="117775" name="Line 15"/>
            <p:cNvSpPr>
              <a:spLocks noChangeShapeType="1"/>
            </p:cNvSpPr>
            <p:nvPr/>
          </p:nvSpPr>
          <p:spPr bwMode="auto">
            <a:xfrm>
              <a:off x="1269" y="3016"/>
              <a:ext cx="0" cy="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76" name="Line 16"/>
            <p:cNvSpPr>
              <a:spLocks noChangeShapeType="1"/>
            </p:cNvSpPr>
            <p:nvPr/>
          </p:nvSpPr>
          <p:spPr bwMode="auto">
            <a:xfrm>
              <a:off x="1249" y="3036"/>
              <a:ext cx="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1665288" y="5137150"/>
            <a:ext cx="63500" cy="63500"/>
            <a:chOff x="1031" y="3459"/>
            <a:chExt cx="40" cy="40"/>
          </a:xfrm>
        </p:grpSpPr>
        <p:sp>
          <p:nvSpPr>
            <p:cNvPr id="117778" name="Line 18"/>
            <p:cNvSpPr>
              <a:spLocks noChangeShapeType="1"/>
            </p:cNvSpPr>
            <p:nvPr/>
          </p:nvSpPr>
          <p:spPr bwMode="auto">
            <a:xfrm>
              <a:off x="1051" y="3459"/>
              <a:ext cx="0" cy="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79" name="Line 19"/>
            <p:cNvSpPr>
              <a:spLocks noChangeShapeType="1"/>
            </p:cNvSpPr>
            <p:nvPr/>
          </p:nvSpPr>
          <p:spPr bwMode="auto">
            <a:xfrm>
              <a:off x="1031" y="3479"/>
              <a:ext cx="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2928938" y="4697413"/>
            <a:ext cx="63500" cy="63500"/>
            <a:chOff x="1827" y="3182"/>
            <a:chExt cx="40" cy="40"/>
          </a:xfrm>
        </p:grpSpPr>
        <p:sp>
          <p:nvSpPr>
            <p:cNvPr id="117781" name="Line 21"/>
            <p:cNvSpPr>
              <a:spLocks noChangeShapeType="1"/>
            </p:cNvSpPr>
            <p:nvPr/>
          </p:nvSpPr>
          <p:spPr bwMode="auto">
            <a:xfrm>
              <a:off x="1847" y="3182"/>
              <a:ext cx="0" cy="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82" name="Line 22"/>
            <p:cNvSpPr>
              <a:spLocks noChangeShapeType="1"/>
            </p:cNvSpPr>
            <p:nvPr/>
          </p:nvSpPr>
          <p:spPr bwMode="auto">
            <a:xfrm>
              <a:off x="1827" y="3202"/>
              <a:ext cx="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3294063" y="5432425"/>
            <a:ext cx="63500" cy="63500"/>
            <a:chOff x="2057" y="3645"/>
            <a:chExt cx="40" cy="40"/>
          </a:xfrm>
        </p:grpSpPr>
        <p:sp>
          <p:nvSpPr>
            <p:cNvPr id="117784" name="Line 24"/>
            <p:cNvSpPr>
              <a:spLocks noChangeShapeType="1"/>
            </p:cNvSpPr>
            <p:nvPr/>
          </p:nvSpPr>
          <p:spPr bwMode="auto">
            <a:xfrm>
              <a:off x="2077" y="3645"/>
              <a:ext cx="0" cy="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85" name="Line 25"/>
            <p:cNvSpPr>
              <a:spLocks noChangeShapeType="1"/>
            </p:cNvSpPr>
            <p:nvPr/>
          </p:nvSpPr>
          <p:spPr bwMode="auto">
            <a:xfrm>
              <a:off x="2057" y="3665"/>
              <a:ext cx="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2208213" y="5002213"/>
            <a:ext cx="63500" cy="63500"/>
            <a:chOff x="1373" y="3374"/>
            <a:chExt cx="40" cy="40"/>
          </a:xfrm>
        </p:grpSpPr>
        <p:sp>
          <p:nvSpPr>
            <p:cNvPr id="117787" name="Line 27"/>
            <p:cNvSpPr>
              <a:spLocks noChangeShapeType="1"/>
            </p:cNvSpPr>
            <p:nvPr/>
          </p:nvSpPr>
          <p:spPr bwMode="auto">
            <a:xfrm>
              <a:off x="1393" y="3374"/>
              <a:ext cx="0" cy="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88" name="Line 28"/>
            <p:cNvSpPr>
              <a:spLocks noChangeShapeType="1"/>
            </p:cNvSpPr>
            <p:nvPr/>
          </p:nvSpPr>
          <p:spPr bwMode="auto">
            <a:xfrm>
              <a:off x="1373" y="3394"/>
              <a:ext cx="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6011863" y="1350963"/>
            <a:ext cx="2703512" cy="1738312"/>
            <a:chOff x="3769" y="1074"/>
            <a:chExt cx="1703" cy="1095"/>
          </a:xfrm>
        </p:grpSpPr>
        <p:sp>
          <p:nvSpPr>
            <p:cNvPr id="117790" name="Rectangle 30"/>
            <p:cNvSpPr>
              <a:spLocks noChangeArrowheads="1"/>
            </p:cNvSpPr>
            <p:nvPr/>
          </p:nvSpPr>
          <p:spPr bwMode="auto">
            <a:xfrm>
              <a:off x="3783" y="1077"/>
              <a:ext cx="1679" cy="10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91" name="Line 31"/>
            <p:cNvSpPr>
              <a:spLocks noChangeShapeType="1"/>
            </p:cNvSpPr>
            <p:nvPr/>
          </p:nvSpPr>
          <p:spPr bwMode="auto">
            <a:xfrm>
              <a:off x="3786" y="1266"/>
              <a:ext cx="16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92" name="Rectangle 32"/>
            <p:cNvSpPr>
              <a:spLocks noChangeArrowheads="1"/>
            </p:cNvSpPr>
            <p:nvPr/>
          </p:nvSpPr>
          <p:spPr bwMode="auto">
            <a:xfrm>
              <a:off x="3769" y="1074"/>
              <a:ext cx="145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ar-SA" sz="1600" b="1">
                  <a:latin typeface="Arial" charset="0"/>
                </a:rPr>
                <a:t>Id	Pop	HH</a:t>
              </a:r>
            </a:p>
          </p:txBody>
        </p:sp>
        <p:sp>
          <p:nvSpPr>
            <p:cNvPr id="117793" name="Rectangle 33"/>
            <p:cNvSpPr>
              <a:spLocks noChangeArrowheads="1"/>
            </p:cNvSpPr>
            <p:nvPr/>
          </p:nvSpPr>
          <p:spPr bwMode="auto">
            <a:xfrm>
              <a:off x="3773" y="1310"/>
              <a:ext cx="15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1600" b="1">
                  <a:latin typeface="Arial" charset="0"/>
                </a:rPr>
                <a:t>305	20,838	5,934</a:t>
              </a:r>
            </a:p>
          </p:txBody>
        </p:sp>
        <p:sp>
          <p:nvSpPr>
            <p:cNvPr id="117794" name="Rectangle 34"/>
            <p:cNvSpPr>
              <a:spLocks noChangeArrowheads="1"/>
            </p:cNvSpPr>
            <p:nvPr/>
          </p:nvSpPr>
          <p:spPr bwMode="auto">
            <a:xfrm>
              <a:off x="3782" y="1540"/>
              <a:ext cx="16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1600" b="1">
                  <a:latin typeface="Arial" charset="0"/>
                </a:rPr>
                <a:t>306	74,293	21,893</a:t>
              </a:r>
            </a:p>
          </p:txBody>
        </p:sp>
        <p:sp>
          <p:nvSpPr>
            <p:cNvPr id="117795" name="Rectangle 35"/>
            <p:cNvSpPr>
              <a:spLocks noChangeArrowheads="1"/>
            </p:cNvSpPr>
            <p:nvPr/>
          </p:nvSpPr>
          <p:spPr bwMode="auto">
            <a:xfrm>
              <a:off x="3791" y="1802"/>
              <a:ext cx="137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1600" b="1">
                  <a:latin typeface="Arial" charset="0"/>
                </a:rPr>
                <a:t>...	...	...</a:t>
              </a:r>
            </a:p>
          </p:txBody>
        </p:sp>
      </p:grpSp>
      <p:sp>
        <p:nvSpPr>
          <p:cNvPr id="117796" name="Freeform 36"/>
          <p:cNvSpPr>
            <a:spLocks/>
          </p:cNvSpPr>
          <p:nvPr/>
        </p:nvSpPr>
        <p:spPr bwMode="auto">
          <a:xfrm>
            <a:off x="3213100" y="1349375"/>
            <a:ext cx="2816225" cy="498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46" y="0"/>
              </a:cxn>
              <a:cxn ang="0">
                <a:pos x="1246" y="313"/>
              </a:cxn>
              <a:cxn ang="0">
                <a:pos x="1773" y="313"/>
              </a:cxn>
            </a:cxnLst>
            <a:rect l="0" t="0" r="r" b="b"/>
            <a:pathLst>
              <a:path w="1774" h="314">
                <a:moveTo>
                  <a:pt x="0" y="0"/>
                </a:moveTo>
                <a:lnTo>
                  <a:pt x="1246" y="0"/>
                </a:lnTo>
                <a:lnTo>
                  <a:pt x="1246" y="313"/>
                </a:lnTo>
                <a:lnTo>
                  <a:pt x="1773" y="313"/>
                </a:lnTo>
              </a:path>
            </a:pathLst>
          </a:custGeom>
          <a:noFill/>
          <a:ln w="38100" cap="rnd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7797" name="Freeform 37"/>
          <p:cNvSpPr>
            <a:spLocks/>
          </p:cNvSpPr>
          <p:nvPr/>
        </p:nvSpPr>
        <p:spPr bwMode="auto">
          <a:xfrm>
            <a:off x="3455988" y="2259013"/>
            <a:ext cx="2573337" cy="192087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1087" y="120"/>
              </a:cxn>
              <a:cxn ang="0">
                <a:pos x="1087" y="0"/>
              </a:cxn>
              <a:cxn ang="0">
                <a:pos x="1620" y="0"/>
              </a:cxn>
            </a:cxnLst>
            <a:rect l="0" t="0" r="r" b="b"/>
            <a:pathLst>
              <a:path w="1621" h="121">
                <a:moveTo>
                  <a:pt x="0" y="120"/>
                </a:moveTo>
                <a:lnTo>
                  <a:pt x="1087" y="120"/>
                </a:lnTo>
                <a:lnTo>
                  <a:pt x="1087" y="0"/>
                </a:lnTo>
                <a:lnTo>
                  <a:pt x="1620" y="0"/>
                </a:lnTo>
              </a:path>
            </a:pathLst>
          </a:custGeom>
          <a:noFill/>
          <a:ln w="38100" cap="rnd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6027738" y="4022725"/>
            <a:ext cx="2703512" cy="1738313"/>
            <a:chOff x="3779" y="2757"/>
            <a:chExt cx="1703" cy="1095"/>
          </a:xfrm>
        </p:grpSpPr>
        <p:sp>
          <p:nvSpPr>
            <p:cNvPr id="117799" name="Rectangle 39"/>
            <p:cNvSpPr>
              <a:spLocks noChangeArrowheads="1"/>
            </p:cNvSpPr>
            <p:nvPr/>
          </p:nvSpPr>
          <p:spPr bwMode="auto">
            <a:xfrm>
              <a:off x="3793" y="2760"/>
              <a:ext cx="1679" cy="10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800" name="Line 40"/>
            <p:cNvSpPr>
              <a:spLocks noChangeShapeType="1"/>
            </p:cNvSpPr>
            <p:nvPr/>
          </p:nvSpPr>
          <p:spPr bwMode="auto">
            <a:xfrm>
              <a:off x="3796" y="2949"/>
              <a:ext cx="16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801" name="Rectangle 41"/>
            <p:cNvSpPr>
              <a:spLocks noChangeArrowheads="1"/>
            </p:cNvSpPr>
            <p:nvPr/>
          </p:nvSpPr>
          <p:spPr bwMode="auto">
            <a:xfrm>
              <a:off x="3779" y="2757"/>
              <a:ext cx="15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ar-SA" sz="1600" b="1">
                  <a:latin typeface="Arial" charset="0"/>
                </a:rPr>
                <a:t>Id	Type	Staff</a:t>
              </a:r>
            </a:p>
          </p:txBody>
        </p:sp>
        <p:sp>
          <p:nvSpPr>
            <p:cNvPr id="117802" name="Rectangle 42"/>
            <p:cNvSpPr>
              <a:spLocks noChangeArrowheads="1"/>
            </p:cNvSpPr>
            <p:nvPr/>
          </p:nvSpPr>
          <p:spPr bwMode="auto">
            <a:xfrm>
              <a:off x="3783" y="2993"/>
              <a:ext cx="141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1600" b="1">
                  <a:latin typeface="Arial" charset="0"/>
                </a:rPr>
                <a:t>156	</a:t>
              </a:r>
              <a:r>
                <a:rPr lang="en-US" altLang="ar-SA" sz="1600" b="1">
                  <a:latin typeface="Arial" charset="0"/>
                </a:rPr>
                <a:t>RPH	17</a:t>
              </a:r>
            </a:p>
          </p:txBody>
        </p:sp>
        <p:sp>
          <p:nvSpPr>
            <p:cNvPr id="117803" name="Rectangle 43"/>
            <p:cNvSpPr>
              <a:spLocks noChangeArrowheads="1"/>
            </p:cNvSpPr>
            <p:nvPr/>
          </p:nvSpPr>
          <p:spPr bwMode="auto">
            <a:xfrm>
              <a:off x="3792" y="3223"/>
              <a:ext cx="141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1600" b="1">
                  <a:latin typeface="Arial" charset="0"/>
                </a:rPr>
                <a:t>157	</a:t>
              </a:r>
              <a:r>
                <a:rPr lang="en-US" altLang="ar-SA" sz="1600" b="1">
                  <a:latin typeface="Arial" charset="0"/>
                </a:rPr>
                <a:t>General	47</a:t>
              </a:r>
            </a:p>
          </p:txBody>
        </p:sp>
        <p:sp>
          <p:nvSpPr>
            <p:cNvPr id="117804" name="Rectangle 44"/>
            <p:cNvSpPr>
              <a:spLocks noChangeArrowheads="1"/>
            </p:cNvSpPr>
            <p:nvPr/>
          </p:nvSpPr>
          <p:spPr bwMode="auto">
            <a:xfrm>
              <a:off x="3801" y="3485"/>
              <a:ext cx="137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1600" b="1">
                  <a:latin typeface="Arial" charset="0"/>
                </a:rPr>
                <a:t>...	...	...</a:t>
              </a:r>
            </a:p>
          </p:txBody>
        </p:sp>
      </p:grpSp>
      <p:sp>
        <p:nvSpPr>
          <p:cNvPr id="117805" name="Freeform 45"/>
          <p:cNvSpPr>
            <a:spLocks/>
          </p:cNvSpPr>
          <p:nvPr/>
        </p:nvSpPr>
        <p:spPr bwMode="auto">
          <a:xfrm>
            <a:off x="2895600" y="4313238"/>
            <a:ext cx="3144838" cy="255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53" y="0"/>
              </a:cxn>
              <a:cxn ang="0">
                <a:pos x="1453" y="160"/>
              </a:cxn>
              <a:cxn ang="0">
                <a:pos x="1980" y="160"/>
              </a:cxn>
            </a:cxnLst>
            <a:rect l="0" t="0" r="r" b="b"/>
            <a:pathLst>
              <a:path w="1981" h="161">
                <a:moveTo>
                  <a:pt x="0" y="0"/>
                </a:moveTo>
                <a:lnTo>
                  <a:pt x="1453" y="0"/>
                </a:lnTo>
                <a:lnTo>
                  <a:pt x="1453" y="160"/>
                </a:lnTo>
                <a:lnTo>
                  <a:pt x="1980" y="160"/>
                </a:lnTo>
              </a:path>
            </a:pathLst>
          </a:custGeom>
          <a:noFill/>
          <a:ln w="38100" cap="rnd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7806" name="Freeform 46"/>
          <p:cNvSpPr>
            <a:spLocks/>
          </p:cNvSpPr>
          <p:nvPr/>
        </p:nvSpPr>
        <p:spPr bwMode="auto">
          <a:xfrm>
            <a:off x="3043238" y="4746625"/>
            <a:ext cx="2997200" cy="192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60" y="0"/>
              </a:cxn>
              <a:cxn ang="0">
                <a:pos x="1360" y="120"/>
              </a:cxn>
              <a:cxn ang="0">
                <a:pos x="1887" y="120"/>
              </a:cxn>
            </a:cxnLst>
            <a:rect l="0" t="0" r="r" b="b"/>
            <a:pathLst>
              <a:path w="1888" h="121">
                <a:moveTo>
                  <a:pt x="0" y="0"/>
                </a:moveTo>
                <a:lnTo>
                  <a:pt x="1360" y="0"/>
                </a:lnTo>
                <a:lnTo>
                  <a:pt x="1360" y="120"/>
                </a:lnTo>
                <a:lnTo>
                  <a:pt x="1887" y="120"/>
                </a:lnTo>
              </a:path>
            </a:pathLst>
          </a:custGeom>
          <a:noFill/>
          <a:ln w="381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7807" name="Rectangle 47"/>
          <p:cNvSpPr>
            <a:spLocks noChangeArrowheads="1"/>
          </p:cNvSpPr>
          <p:nvPr/>
        </p:nvSpPr>
        <p:spPr bwMode="auto">
          <a:xfrm>
            <a:off x="2411413" y="1408113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altLang="en-US" sz="1400" b="1">
                <a:latin typeface="Arial" charset="0"/>
              </a:rPr>
              <a:t>305</a:t>
            </a:r>
          </a:p>
        </p:txBody>
      </p:sp>
      <p:sp>
        <p:nvSpPr>
          <p:cNvPr id="117808" name="Rectangle 48"/>
          <p:cNvSpPr>
            <a:spLocks noChangeArrowheads="1"/>
          </p:cNvSpPr>
          <p:nvPr/>
        </p:nvSpPr>
        <p:spPr bwMode="auto">
          <a:xfrm>
            <a:off x="3167063" y="2566988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altLang="en-US" sz="1400" b="1">
                <a:latin typeface="Arial" charset="0"/>
              </a:rPr>
              <a:t>306</a:t>
            </a:r>
          </a:p>
        </p:txBody>
      </p:sp>
      <p:sp>
        <p:nvSpPr>
          <p:cNvPr id="117809" name="Rectangle 49"/>
          <p:cNvSpPr>
            <a:spLocks noChangeArrowheads="1"/>
          </p:cNvSpPr>
          <p:nvPr/>
        </p:nvSpPr>
        <p:spPr bwMode="auto">
          <a:xfrm>
            <a:off x="2049463" y="2359025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altLang="en-US" sz="1400" b="1">
                <a:latin typeface="Arial" charset="0"/>
              </a:rPr>
              <a:t>304</a:t>
            </a:r>
          </a:p>
        </p:txBody>
      </p:sp>
      <p:sp>
        <p:nvSpPr>
          <p:cNvPr id="117810" name="Rectangle 50"/>
          <p:cNvSpPr>
            <a:spLocks noChangeArrowheads="1"/>
          </p:cNvSpPr>
          <p:nvPr/>
        </p:nvSpPr>
        <p:spPr bwMode="auto">
          <a:xfrm>
            <a:off x="1081088" y="2563813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altLang="en-US" sz="1400" b="1">
                <a:latin typeface="Arial" charset="0"/>
              </a:rPr>
              <a:t>303</a:t>
            </a:r>
          </a:p>
        </p:txBody>
      </p:sp>
      <p:sp>
        <p:nvSpPr>
          <p:cNvPr id="117811" name="Rectangle 51"/>
          <p:cNvSpPr>
            <a:spLocks noChangeArrowheads="1"/>
          </p:cNvSpPr>
          <p:nvPr/>
        </p:nvSpPr>
        <p:spPr bwMode="auto">
          <a:xfrm>
            <a:off x="1255713" y="1233488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altLang="en-US" sz="1400" b="1">
                <a:latin typeface="Arial" charset="0"/>
              </a:rPr>
              <a:t>302</a:t>
            </a:r>
          </a:p>
        </p:txBody>
      </p:sp>
      <p:sp>
        <p:nvSpPr>
          <p:cNvPr id="117812" name="Rectangle 52"/>
          <p:cNvSpPr>
            <a:spLocks noChangeArrowheads="1"/>
          </p:cNvSpPr>
          <p:nvPr/>
        </p:nvSpPr>
        <p:spPr bwMode="auto">
          <a:xfrm>
            <a:off x="1333500" y="3894138"/>
            <a:ext cx="481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altLang="en-US" sz="1400" b="1">
                <a:latin typeface="Arial" charset="0"/>
              </a:rPr>
              <a:t>154</a:t>
            </a:r>
          </a:p>
        </p:txBody>
      </p:sp>
      <p:sp>
        <p:nvSpPr>
          <p:cNvPr id="117813" name="Rectangle 53"/>
          <p:cNvSpPr>
            <a:spLocks noChangeArrowheads="1"/>
          </p:cNvSpPr>
          <p:nvPr/>
        </p:nvSpPr>
        <p:spPr bwMode="auto">
          <a:xfrm>
            <a:off x="2363788" y="3951288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altLang="en-US" sz="1400" b="1">
                <a:latin typeface="Arial" charset="0"/>
              </a:rPr>
              <a:t>156</a:t>
            </a:r>
          </a:p>
        </p:txBody>
      </p:sp>
      <p:sp>
        <p:nvSpPr>
          <p:cNvPr id="117814" name="Rectangle 54"/>
          <p:cNvSpPr>
            <a:spLocks noChangeArrowheads="1"/>
          </p:cNvSpPr>
          <p:nvPr/>
        </p:nvSpPr>
        <p:spPr bwMode="auto">
          <a:xfrm>
            <a:off x="2919413" y="4770438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altLang="en-US" sz="1400" b="1">
                <a:latin typeface="Arial" charset="0"/>
              </a:rPr>
              <a:t>157</a:t>
            </a:r>
          </a:p>
        </p:txBody>
      </p:sp>
      <p:sp>
        <p:nvSpPr>
          <p:cNvPr id="117815" name="Rectangle 55"/>
          <p:cNvSpPr>
            <a:spLocks noChangeArrowheads="1"/>
          </p:cNvSpPr>
          <p:nvPr/>
        </p:nvSpPr>
        <p:spPr bwMode="auto">
          <a:xfrm>
            <a:off x="2792413" y="5468938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altLang="en-US" sz="1400" b="1">
                <a:latin typeface="Arial" charset="0"/>
              </a:rPr>
              <a:t>160</a:t>
            </a:r>
          </a:p>
        </p:txBody>
      </p:sp>
      <p:sp>
        <p:nvSpPr>
          <p:cNvPr id="117816" name="Rectangle 56"/>
          <p:cNvSpPr>
            <a:spLocks noChangeArrowheads="1"/>
          </p:cNvSpPr>
          <p:nvPr/>
        </p:nvSpPr>
        <p:spPr bwMode="auto">
          <a:xfrm>
            <a:off x="1500188" y="4337050"/>
            <a:ext cx="481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altLang="en-US" sz="1400" b="1">
                <a:latin typeface="Arial" charset="0"/>
              </a:rPr>
              <a:t>155</a:t>
            </a:r>
          </a:p>
        </p:txBody>
      </p:sp>
      <p:sp>
        <p:nvSpPr>
          <p:cNvPr id="117817" name="Rectangle 57"/>
          <p:cNvSpPr>
            <a:spLocks noChangeArrowheads="1"/>
          </p:cNvSpPr>
          <p:nvPr/>
        </p:nvSpPr>
        <p:spPr bwMode="auto">
          <a:xfrm>
            <a:off x="2187575" y="5067300"/>
            <a:ext cx="481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altLang="en-US" sz="1400" b="1">
                <a:latin typeface="Arial" charset="0"/>
              </a:rPr>
              <a:t>158</a:t>
            </a:r>
          </a:p>
        </p:txBody>
      </p:sp>
      <p:sp>
        <p:nvSpPr>
          <p:cNvPr id="117818" name="Rectangle 58"/>
          <p:cNvSpPr>
            <a:spLocks noChangeArrowheads="1"/>
          </p:cNvSpPr>
          <p:nvPr/>
        </p:nvSpPr>
        <p:spPr bwMode="auto">
          <a:xfrm>
            <a:off x="1171575" y="5203825"/>
            <a:ext cx="481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altLang="en-US" sz="1400" b="1">
                <a:latin typeface="Arial" charset="0"/>
              </a:rPr>
              <a:t>159</a:t>
            </a:r>
          </a:p>
        </p:txBody>
      </p:sp>
      <p:sp>
        <p:nvSpPr>
          <p:cNvPr id="117819" name="Rectangle 59"/>
          <p:cNvSpPr>
            <a:spLocks noChangeArrowheads="1"/>
          </p:cNvSpPr>
          <p:nvPr/>
        </p:nvSpPr>
        <p:spPr bwMode="auto">
          <a:xfrm>
            <a:off x="3675063" y="425450"/>
            <a:ext cx="255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altLang="ar-SA" b="1">
                <a:latin typeface="Arial" charset="0"/>
              </a:rPr>
              <a:t>Census districts</a:t>
            </a:r>
          </a:p>
        </p:txBody>
      </p:sp>
      <p:sp>
        <p:nvSpPr>
          <p:cNvPr id="117820" name="Rectangle 60"/>
          <p:cNvSpPr>
            <a:spLocks noChangeArrowheads="1"/>
          </p:cNvSpPr>
          <p:nvPr/>
        </p:nvSpPr>
        <p:spPr bwMode="auto">
          <a:xfrm>
            <a:off x="4211638" y="3284538"/>
            <a:ext cx="155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en-US" altLang="ar-SA" b="1">
                <a:latin typeface="Arial" charset="0"/>
              </a:rPr>
              <a:t>Hospitals</a:t>
            </a:r>
          </a:p>
        </p:txBody>
      </p:sp>
      <p:sp>
        <p:nvSpPr>
          <p:cNvPr id="117821" name="Text Box 61"/>
          <p:cNvSpPr txBox="1">
            <a:spLocks noChangeArrowheads="1"/>
          </p:cNvSpPr>
          <p:nvPr/>
        </p:nvSpPr>
        <p:spPr bwMode="auto">
          <a:xfrm>
            <a:off x="714375" y="296863"/>
            <a:ext cx="2301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ar-SA" sz="3600" b="1">
                <a:solidFill>
                  <a:schemeClr val="tx2"/>
                </a:solidFill>
              </a:rPr>
              <a:t>بيانات مكانية</a:t>
            </a:r>
            <a:endParaRPr lang="en-US" altLang="en-US" sz="3600" b="1">
              <a:solidFill>
                <a:schemeClr val="tx2"/>
              </a:solidFill>
            </a:endParaRPr>
          </a:p>
        </p:txBody>
      </p:sp>
      <p:sp>
        <p:nvSpPr>
          <p:cNvPr id="117822" name="Text Box 62"/>
          <p:cNvSpPr txBox="1">
            <a:spLocks noChangeArrowheads="1"/>
          </p:cNvSpPr>
          <p:nvPr/>
        </p:nvSpPr>
        <p:spPr bwMode="auto">
          <a:xfrm>
            <a:off x="6380163" y="407988"/>
            <a:ext cx="2203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ar-SA" sz="3600" b="1">
                <a:solidFill>
                  <a:schemeClr val="tx2"/>
                </a:solidFill>
              </a:rPr>
              <a:t>بيانات وصفية</a:t>
            </a:r>
            <a:endParaRPr lang="en-US" altLang="en-US" sz="36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CD08-0239-4BD9-9C8D-C82DA21D855D}" type="slidenum">
              <a:rPr lang="ar-SA" altLang="en-US"/>
              <a:pPr/>
              <a:t>12</a:t>
            </a:fld>
            <a:endParaRPr lang="en-US" altLang="en-US"/>
          </a:p>
        </p:txBody>
      </p:sp>
      <p:graphicFrame>
        <p:nvGraphicFramePr>
          <p:cNvPr id="177152" name="Object 0"/>
          <p:cNvGraphicFramePr>
            <a:graphicFrameLocks/>
          </p:cNvGraphicFramePr>
          <p:nvPr/>
        </p:nvGraphicFramePr>
        <p:xfrm>
          <a:off x="1077913" y="1219200"/>
          <a:ext cx="4945062" cy="148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Paint Shop Pro Image" r:id="rId3" imgW="4954755" imgH="1492279" progId="">
                  <p:embed/>
                </p:oleObj>
              </mc:Choice>
              <mc:Fallback>
                <p:oleObj name="Paint Shop Pro Image" r:id="rId3" imgW="4954755" imgH="1492279" progId="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913" y="1219200"/>
                        <a:ext cx="4945062" cy="148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153" name="Object 1"/>
          <p:cNvGraphicFramePr>
            <a:graphicFrameLocks/>
          </p:cNvGraphicFramePr>
          <p:nvPr/>
        </p:nvGraphicFramePr>
        <p:xfrm>
          <a:off x="1763713" y="2924175"/>
          <a:ext cx="5561012" cy="293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Paint Shop Pro Image" r:id="rId5" imgW="5570732" imgH="2946341" progId="">
                  <p:embed/>
                </p:oleObj>
              </mc:Choice>
              <mc:Fallback>
                <p:oleObj name="Paint Shop Pro Image" r:id="rId5" imgW="5570732" imgH="2946341" progId="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2924175"/>
                        <a:ext cx="5561012" cy="293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706438" y="506413"/>
            <a:ext cx="30019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ar-SA" sz="2800" b="1">
                <a:solidFill>
                  <a:schemeClr val="tx2"/>
                </a:solidFill>
              </a:rPr>
              <a:t>قاعدة معلومات وصفية</a:t>
            </a:r>
            <a:endParaRPr lang="en-US" altLang="en-US" sz="2800" b="1">
              <a:solidFill>
                <a:schemeClr val="tx2"/>
              </a:solidFill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011863" y="1916113"/>
            <a:ext cx="28305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ar-SA" sz="2800" b="1"/>
              <a:t>خريطة توضح </a:t>
            </a:r>
          </a:p>
          <a:p>
            <a:pPr algn="r"/>
            <a:r>
              <a:rPr lang="ar-SA" sz="2800" b="1"/>
              <a:t>مواقع البيانات الوصفية</a:t>
            </a:r>
            <a:endParaRPr lang="en-US" alt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4D1BE-5E18-4A1A-AC24-061F4F4C5DBD}" type="slidenum">
              <a:rPr lang="ar-SA" altLang="en-US"/>
              <a:pPr/>
              <a:t>13</a:t>
            </a:fld>
            <a:endParaRPr lang="en-US" altLang="en-US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1132234"/>
          </a:xfrm>
          <a:solidFill>
            <a:srgbClr val="66FFFF"/>
          </a:solidFill>
        </p:spPr>
        <p:txBody>
          <a:bodyPr>
            <a:normAutofit/>
          </a:bodyPr>
          <a:lstStyle/>
          <a:p>
            <a:pPr rtl="1"/>
            <a:r>
              <a:rPr lang="ar-KW" b="1" dirty="0"/>
              <a:t>رابعاً: </a:t>
            </a:r>
            <a:r>
              <a:rPr lang="ar-SA" b="1" dirty="0" smtClean="0"/>
              <a:t>الأفراد</a:t>
            </a:r>
            <a:r>
              <a:rPr lang="ar-IQ" b="1" dirty="0" smtClean="0"/>
              <a:t>(الأشخاص)</a:t>
            </a:r>
            <a:r>
              <a:rPr lang="en-US" b="1" dirty="0" smtClean="0"/>
              <a:t>(People)</a:t>
            </a:r>
            <a:endParaRPr lang="en-US" altLang="en-US" b="1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32235"/>
            <a:ext cx="9144000" cy="572576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r" rtl="1">
              <a:lnSpc>
                <a:spcPct val="120000"/>
              </a:lnSpc>
            </a:pPr>
            <a:r>
              <a:rPr lang="ar-SA" b="1" dirty="0" smtClean="0"/>
              <a:t>هم </a:t>
            </a:r>
            <a:r>
              <a:rPr lang="ar-SA" b="1" dirty="0"/>
              <a:t>جميع العاملين على انجاح استخدام أو تطبيق نظم المعلومات الجغرافية </a:t>
            </a:r>
            <a:r>
              <a:rPr lang="ar-IQ" b="1" dirty="0" smtClean="0"/>
              <a:t>الذين يقومون بإدارة النظام وخلق خطط لتطبيقها على المشاكل القائمة في الواقع ، ويتدرج مستخدمي نظم المعلومات الجغرافية الذين يصممون النظام ويطورونه للذين يستخدمونه في أعمالهم اليومية ، ومنهم </a:t>
            </a:r>
            <a:r>
              <a:rPr lang="ar-SA" b="1" dirty="0" smtClean="0"/>
              <a:t>مثل</a:t>
            </a:r>
            <a:r>
              <a:rPr lang="ar-IQ" b="1" dirty="0" smtClean="0"/>
              <a:t> </a:t>
            </a:r>
            <a:r>
              <a:rPr lang="ar-SA" b="1" dirty="0" smtClean="0"/>
              <a:t>:</a:t>
            </a:r>
            <a:endParaRPr lang="ar-SA" b="1" dirty="0"/>
          </a:p>
          <a:p>
            <a:pPr lvl="1" algn="r" rtl="1"/>
            <a:r>
              <a:rPr lang="ar-SA" sz="3200" b="1" dirty="0" smtClean="0"/>
              <a:t>مدخل </a:t>
            </a:r>
            <a:r>
              <a:rPr lang="ar-SA" sz="3200" b="1" dirty="0"/>
              <a:t>بيانات</a:t>
            </a:r>
          </a:p>
          <a:p>
            <a:pPr lvl="1" algn="r" rtl="1"/>
            <a:r>
              <a:rPr lang="ar-SA" sz="3200" b="1" dirty="0"/>
              <a:t>مص</a:t>
            </a:r>
            <a:r>
              <a:rPr lang="ar-KW" sz="3200" b="1" dirty="0"/>
              <a:t>م</a:t>
            </a:r>
            <a:r>
              <a:rPr lang="ar-SA" sz="3200" b="1" dirty="0"/>
              <a:t>م نظم</a:t>
            </a:r>
          </a:p>
          <a:p>
            <a:pPr lvl="1" algn="r" rtl="1"/>
            <a:r>
              <a:rPr lang="ar-SA" sz="3200" b="1" dirty="0"/>
              <a:t>محلل نظم</a:t>
            </a:r>
          </a:p>
          <a:p>
            <a:pPr lvl="1" algn="r" rtl="1"/>
            <a:r>
              <a:rPr lang="ar-SA" sz="3200" b="1" dirty="0"/>
              <a:t>منسق بيانات </a:t>
            </a:r>
            <a:r>
              <a:rPr lang="ar-IQ" sz="3200" b="1" dirty="0" smtClean="0"/>
              <a:t>- </a:t>
            </a:r>
            <a:r>
              <a:rPr lang="ar-SA" sz="3200" b="1" dirty="0" smtClean="0"/>
              <a:t>منسق </a:t>
            </a:r>
            <a:r>
              <a:rPr lang="ar-SA" sz="3200" b="1" dirty="0"/>
              <a:t>تطبيقات</a:t>
            </a:r>
            <a:r>
              <a:rPr lang="ar-IQ" sz="3200" b="1" dirty="0"/>
              <a:t> </a:t>
            </a:r>
            <a:r>
              <a:rPr lang="ar-IQ" sz="3200" b="1" dirty="0" smtClean="0"/>
              <a:t>- </a:t>
            </a:r>
            <a:r>
              <a:rPr lang="ar-SA" sz="3200" b="1" dirty="0" smtClean="0"/>
              <a:t>مدير نظم</a:t>
            </a:r>
            <a:r>
              <a:rPr lang="ar-IQ" sz="3200" b="1" dirty="0"/>
              <a:t> </a:t>
            </a:r>
            <a:endParaRPr lang="en-US" altLang="en-US" sz="3200" b="1" dirty="0"/>
          </a:p>
          <a:p>
            <a:pPr lvl="1" algn="r" rtl="1"/>
            <a:endParaRPr lang="ar-SA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9DA38-8DE1-4DD1-8606-FA297A318051}" type="slidenum">
              <a:rPr lang="ar-SA" altLang="en-US"/>
              <a:pPr/>
              <a:t>14</a:t>
            </a:fld>
            <a:endParaRPr lang="en-US" altLang="en-US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66FFFF"/>
          </a:solidFill>
        </p:spPr>
        <p:txBody>
          <a:bodyPr/>
          <a:lstStyle/>
          <a:p>
            <a:r>
              <a:rPr lang="ar-KW" b="1" dirty="0"/>
              <a:t>خامساً: </a:t>
            </a:r>
            <a:r>
              <a:rPr lang="ar-KW" b="1" dirty="0" smtClean="0"/>
              <a:t>المؤسسات</a:t>
            </a:r>
            <a:r>
              <a:rPr lang="ar-IQ" b="1" dirty="0" smtClean="0"/>
              <a:t> والوسائل </a:t>
            </a:r>
            <a:endParaRPr lang="en-US" b="1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752"/>
            <a:ext cx="9144000" cy="5661248"/>
          </a:xfrm>
          <a:solidFill>
            <a:schemeClr val="bg1"/>
          </a:solidFill>
        </p:spPr>
        <p:txBody>
          <a:bodyPr/>
          <a:lstStyle/>
          <a:p>
            <a:pPr algn="r" rtl="1"/>
            <a:r>
              <a:rPr lang="ar-KW" dirty="0"/>
              <a:t> </a:t>
            </a:r>
            <a:r>
              <a:rPr lang="ar-KW" b="1" dirty="0" err="1"/>
              <a:t>هى</a:t>
            </a:r>
            <a:r>
              <a:rPr lang="ar-KW" b="1" dirty="0"/>
              <a:t> الادارات أو المراكز أو الشركات المعنية بنظم المعلومات الجغرافية سواء بالتطوير، أو التطبيق</a:t>
            </a:r>
            <a:r>
              <a:rPr lang="ar-KW" b="1" dirty="0" smtClean="0"/>
              <a:t>.</a:t>
            </a:r>
            <a:r>
              <a:rPr lang="ar-IQ" b="1" dirty="0" smtClean="0"/>
              <a:t> اما الوسائل هي النماذج والممارسات العملية لكل مؤسسة ،ومن الامثلة للوسائل التحليلية تطبيق وسائل ضبط الجودة للتأكد من دقة ادخال البيانات او عملا تحليلات للشبكات .</a:t>
            </a:r>
            <a:endParaRPr lang="ar-KW" b="1" dirty="0"/>
          </a:p>
          <a:p>
            <a:pPr algn="r" rtl="1"/>
            <a:r>
              <a:rPr lang="ar-KW" b="1" dirty="0">
                <a:solidFill>
                  <a:schemeClr val="tx2"/>
                </a:solidFill>
              </a:rPr>
              <a:t>وتتوقف درجة نجاح المؤسسات على:</a:t>
            </a:r>
          </a:p>
          <a:p>
            <a:pPr lvl="1" algn="r" rtl="1"/>
            <a:r>
              <a:rPr lang="ar-KW" sz="3200" b="1" dirty="0"/>
              <a:t> الدعم الاداري من السلطات</a:t>
            </a:r>
          </a:p>
          <a:p>
            <a:pPr lvl="1" algn="r" rtl="1"/>
            <a:r>
              <a:rPr lang="ar-KW" sz="3200" b="1" dirty="0"/>
              <a:t>الجدية في استقطاب التقنية</a:t>
            </a:r>
          </a:p>
          <a:p>
            <a:pPr lvl="1" algn="r" rtl="1"/>
            <a:r>
              <a:rPr lang="ar-KW" sz="3200" b="1" dirty="0"/>
              <a:t>توفير موارد مالية مستمرة</a:t>
            </a:r>
          </a:p>
          <a:p>
            <a:pPr lvl="1" algn="r" rtl="1"/>
            <a:r>
              <a:rPr lang="ar-KW" sz="3200" b="1" dirty="0"/>
              <a:t>توفير موارد بشرية مؤهلة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9180512" cy="1224136"/>
          </a:xfrm>
          <a:solidFill>
            <a:srgbClr val="66FFFF"/>
          </a:solidFill>
        </p:spPr>
        <p:txBody>
          <a:bodyPr/>
          <a:lstStyle/>
          <a:p>
            <a:r>
              <a:rPr lang="ar-IQ" b="1" dirty="0" smtClean="0"/>
              <a:t>خصائص نظم المعلومات الجغرافية</a:t>
            </a:r>
            <a:endParaRPr lang="ar-IQ" b="1" dirty="0"/>
          </a:p>
        </p:txBody>
      </p:sp>
      <p:pic>
        <p:nvPicPr>
          <p:cNvPr id="4" name="عنصر نائب للمحتوى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28737" r="1323" b="40987"/>
          <a:stretch/>
        </p:blipFill>
        <p:spPr>
          <a:xfrm>
            <a:off x="-36512" y="908720"/>
            <a:ext cx="9180512" cy="5949280"/>
          </a:xfrm>
        </p:spPr>
      </p:pic>
    </p:spTree>
    <p:extLst>
      <p:ext uri="{BB962C8B-B14F-4D97-AF65-F5344CB8AC3E}">
        <p14:creationId xmlns:p14="http://schemas.microsoft.com/office/powerpoint/2010/main" val="137684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66FFFF"/>
          </a:solidFill>
        </p:spPr>
        <p:txBody>
          <a:bodyPr/>
          <a:lstStyle/>
          <a:p>
            <a:r>
              <a:rPr lang="ar-IQ" b="1" dirty="0"/>
              <a:t>اما اهم مميزات نظم المعلومات الجغرافية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4036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endParaRPr lang="ar-IQ" sz="4000" b="1" dirty="0"/>
          </a:p>
          <a:p>
            <a:pPr marL="0" indent="0" algn="r">
              <a:buNone/>
            </a:pPr>
            <a:r>
              <a:rPr lang="ar-IQ" sz="4000" b="1" dirty="0" smtClean="0"/>
              <a:t>1-</a:t>
            </a:r>
            <a:r>
              <a:rPr lang="ar-IQ" sz="3900" b="1" dirty="0" smtClean="0"/>
              <a:t> تخزين كم هائل من البيانات في شكل جداول منظمة .</a:t>
            </a:r>
          </a:p>
          <a:p>
            <a:pPr marL="0" indent="0" algn="r">
              <a:buNone/>
            </a:pPr>
            <a:r>
              <a:rPr lang="ar-IQ" sz="3900" b="1" dirty="0" smtClean="0"/>
              <a:t>2- ارتباط مباشر ما بين الجداول والخريطة .</a:t>
            </a:r>
          </a:p>
          <a:p>
            <a:pPr marL="0" indent="0" algn="r">
              <a:buNone/>
            </a:pPr>
            <a:r>
              <a:rPr lang="ar-IQ" sz="3900" b="1" dirty="0" smtClean="0"/>
              <a:t>3- تعدد وتنوع الأدوات المستخدمة في عملية المعالجة .</a:t>
            </a:r>
          </a:p>
          <a:p>
            <a:pPr marL="0" indent="0" algn="r">
              <a:buNone/>
            </a:pPr>
            <a:r>
              <a:rPr lang="ar-IQ" sz="3900" b="1" dirty="0" smtClean="0"/>
              <a:t>4- الدقة العالية .   </a:t>
            </a:r>
            <a:endParaRPr lang="ar-IQ" sz="3900" b="1" dirty="0"/>
          </a:p>
        </p:txBody>
      </p:sp>
    </p:spTree>
    <p:extLst>
      <p:ext uri="{BB962C8B-B14F-4D97-AF65-F5344CB8AC3E}">
        <p14:creationId xmlns:p14="http://schemas.microsoft.com/office/powerpoint/2010/main" val="11705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6512" y="0"/>
            <a:ext cx="9180512" cy="1417638"/>
          </a:xfrm>
          <a:solidFill>
            <a:srgbClr val="66FFFF"/>
          </a:solidFill>
        </p:spPr>
        <p:txBody>
          <a:bodyPr>
            <a:normAutofit/>
          </a:bodyPr>
          <a:lstStyle/>
          <a:p>
            <a:r>
              <a:rPr lang="ar-IQ" sz="4800" b="1" dirty="0" smtClean="0"/>
              <a:t>فوائد نظم المعلومات الجغرافية </a:t>
            </a:r>
            <a:endParaRPr lang="ar-IQ" sz="4800" b="1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41" r="2148" b="56412"/>
          <a:stretch/>
        </p:blipFill>
        <p:spPr>
          <a:xfrm>
            <a:off x="-36512" y="1417638"/>
            <a:ext cx="9180512" cy="5440362"/>
          </a:xfr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4610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81" b="3908"/>
          <a:stretch/>
        </p:blipFill>
        <p:spPr>
          <a:xfrm>
            <a:off x="0" y="0"/>
            <a:ext cx="9152594" cy="6858000"/>
          </a:xfrm>
        </p:spPr>
      </p:pic>
    </p:spTree>
    <p:extLst>
      <p:ext uri="{BB962C8B-B14F-4D97-AF65-F5344CB8AC3E}">
        <p14:creationId xmlns:p14="http://schemas.microsoft.com/office/powerpoint/2010/main" val="142551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42B9E-1F78-4B07-958F-87F15FE825F7}" type="slidenum">
              <a:rPr lang="ar-SA" altLang="en-US"/>
              <a:pPr/>
              <a:t>19</a:t>
            </a:fld>
            <a:endParaRPr lang="en-US" alt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772400" cy="1143000"/>
          </a:xfrm>
        </p:spPr>
        <p:txBody>
          <a:bodyPr>
            <a:normAutofit fontScale="90000"/>
          </a:bodyPr>
          <a:lstStyle/>
          <a:p>
            <a:pPr rtl="1"/>
            <a:r>
              <a:rPr lang="ar-SA" b="1"/>
              <a:t>العلاقة بين نظم المعلومات الجغرافية </a:t>
            </a:r>
            <a:br>
              <a:rPr lang="ar-SA" b="1"/>
            </a:br>
            <a:r>
              <a:rPr lang="ar-SA" b="1"/>
              <a:t>ونظم المعلومات الأخرى</a:t>
            </a:r>
            <a:endParaRPr lang="en-US" altLang="en-US" b="1"/>
          </a:p>
        </p:txBody>
      </p:sp>
      <p:graphicFrame>
        <p:nvGraphicFramePr>
          <p:cNvPr id="24579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2124075" y="1773238"/>
          <a:ext cx="4267200" cy="445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Paint Shop Pro Image" r:id="rId3" imgW="4876727" imgH="4965854" progId="">
                  <p:embed/>
                </p:oleObj>
              </mc:Choice>
              <mc:Fallback>
                <p:oleObj name="Paint Shop Pro Image" r:id="rId3" imgW="4876727" imgH="4965854" progId="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1773238"/>
                        <a:ext cx="4267200" cy="445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4859338" y="1557338"/>
            <a:ext cx="2736850" cy="719137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ar-KW" sz="2800" b="1">
                <a:solidFill>
                  <a:schemeClr val="bg1"/>
                </a:solidFill>
              </a:rPr>
              <a:t>الخرائط الآلية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6011863" y="4508500"/>
            <a:ext cx="3132137" cy="1512888"/>
          </a:xfrm>
          <a:prstGeom prst="wedgeEllipseCallout">
            <a:avLst>
              <a:gd name="adj1" fmla="val -54310"/>
              <a:gd name="adj2" fmla="val -7444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ar-KW" sz="2800" b="1">
                <a:solidFill>
                  <a:schemeClr val="bg1"/>
                </a:solidFill>
              </a:rPr>
              <a:t>نظم ادارة </a:t>
            </a:r>
          </a:p>
          <a:p>
            <a:pPr algn="ctr"/>
            <a:r>
              <a:rPr lang="ar-KW" sz="2800" b="1">
                <a:solidFill>
                  <a:schemeClr val="bg1"/>
                </a:solidFill>
              </a:rPr>
              <a:t>قواعد المعلومات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24584" name="AutoShape 8"/>
          <p:cNvSpPr>
            <a:spLocks noChangeArrowheads="1"/>
          </p:cNvSpPr>
          <p:nvPr/>
        </p:nvSpPr>
        <p:spPr bwMode="auto">
          <a:xfrm>
            <a:off x="323850" y="2133600"/>
            <a:ext cx="2087563" cy="1439863"/>
          </a:xfrm>
          <a:prstGeom prst="wedgeEllipseCallout">
            <a:avLst>
              <a:gd name="adj1" fmla="val 55551"/>
              <a:gd name="adj2" fmla="val 70065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ar-KW" sz="2800" b="1">
                <a:solidFill>
                  <a:schemeClr val="bg1"/>
                </a:solidFill>
              </a:rPr>
              <a:t>الاستشعار عن بعد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24585" name="AutoShape 9"/>
          <p:cNvSpPr>
            <a:spLocks noChangeArrowheads="1"/>
          </p:cNvSpPr>
          <p:nvPr/>
        </p:nvSpPr>
        <p:spPr bwMode="auto">
          <a:xfrm>
            <a:off x="611188" y="4797425"/>
            <a:ext cx="2159000" cy="1152525"/>
          </a:xfrm>
          <a:prstGeom prst="wedgeEllipseCallout">
            <a:avLst>
              <a:gd name="adj1" fmla="val 106250"/>
              <a:gd name="adj2" fmla="val 29889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ar-KW" sz="2800" b="1">
                <a:solidFill>
                  <a:schemeClr val="bg1"/>
                </a:solidFill>
              </a:rPr>
              <a:t>نظم الرسم والتصميم</a:t>
            </a:r>
            <a:endParaRPr 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  <p:bldP spid="24583" grpId="0" animBg="1"/>
      <p:bldP spid="24584" grpId="0" animBg="1"/>
      <p:bldP spid="245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C2915-9DB8-4C66-B2DF-8F1C2F498C66}" type="slidenum">
              <a:rPr lang="ar-SA" altLang="en-US"/>
              <a:pPr/>
              <a:t>2</a:t>
            </a:fld>
            <a:endParaRPr lang="en-US" alt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51216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rtl="1"/>
            <a:r>
              <a:rPr lang="ar-IQ" b="1" dirty="0" smtClean="0"/>
              <a:t/>
            </a:r>
            <a:br>
              <a:rPr lang="ar-IQ" b="1" dirty="0" smtClean="0"/>
            </a:br>
            <a:r>
              <a:rPr lang="ar-SA" b="1" dirty="0" err="1" smtClean="0"/>
              <a:t>ماهى</a:t>
            </a:r>
            <a:r>
              <a:rPr lang="ar-SA" b="1" dirty="0" smtClean="0"/>
              <a:t> </a:t>
            </a:r>
            <a:r>
              <a:rPr lang="ar-SA" b="1" dirty="0"/>
              <a:t>مكونات نظم المعلومات الجغرافية ؟</a:t>
            </a:r>
            <a:br>
              <a:rPr lang="ar-SA" b="1" dirty="0"/>
            </a:br>
            <a:endParaRPr lang="en-US" altLang="en-US" b="1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46908"/>
            <a:ext cx="9144000" cy="4774380"/>
          </a:xfrm>
          <a:solidFill>
            <a:srgbClr val="66FFFF"/>
          </a:solidFill>
        </p:spPr>
        <p:txBody>
          <a:bodyPr/>
          <a:lstStyle/>
          <a:p>
            <a:pPr algn="r" rtl="1"/>
            <a:endParaRPr lang="ar-IQ" sz="3600" b="1" dirty="0" smtClean="0"/>
          </a:p>
          <a:p>
            <a:pPr algn="r" rtl="1"/>
            <a:r>
              <a:rPr lang="ar-SA" sz="3600" b="1" dirty="0" smtClean="0"/>
              <a:t>مكونات </a:t>
            </a:r>
            <a:r>
              <a:rPr lang="ar-SA" sz="3600" b="1" dirty="0"/>
              <a:t>الحاسب </a:t>
            </a:r>
            <a:r>
              <a:rPr lang="ar-SA" sz="3600" b="1" dirty="0" smtClean="0"/>
              <a:t>الآلي</a:t>
            </a:r>
            <a:r>
              <a:rPr lang="ar-IQ" sz="3600" b="1" dirty="0" smtClean="0"/>
              <a:t> (الآلات)</a:t>
            </a:r>
            <a:endParaRPr lang="ar-SA" sz="3600" b="1" dirty="0"/>
          </a:p>
          <a:p>
            <a:pPr algn="r" rtl="1"/>
            <a:r>
              <a:rPr lang="ar-SA" sz="3600" b="1" dirty="0" smtClean="0"/>
              <a:t>البرامج</a:t>
            </a:r>
            <a:endParaRPr lang="ar-SA" sz="3600" b="1" dirty="0"/>
          </a:p>
          <a:p>
            <a:pPr algn="r" rtl="1"/>
            <a:r>
              <a:rPr lang="ar-SA" sz="3600" b="1" dirty="0"/>
              <a:t>البيانات الجغرافية</a:t>
            </a:r>
            <a:r>
              <a:rPr lang="ar-KW" sz="3600" b="1" dirty="0"/>
              <a:t> </a:t>
            </a:r>
            <a:endParaRPr lang="ar-SA" sz="3600" b="1" dirty="0"/>
          </a:p>
          <a:p>
            <a:pPr algn="r" rtl="1"/>
            <a:r>
              <a:rPr lang="ar-IQ" sz="3600" b="1" dirty="0" smtClean="0"/>
              <a:t>الأشخاص </a:t>
            </a:r>
            <a:endParaRPr lang="ar-KW" sz="3600" b="1" dirty="0"/>
          </a:p>
          <a:p>
            <a:pPr algn="r" rtl="1"/>
            <a:r>
              <a:rPr lang="ar-IQ" sz="3600" b="1" dirty="0" smtClean="0"/>
              <a:t>الوسائل و</a:t>
            </a:r>
            <a:r>
              <a:rPr lang="ar-KW" sz="3600" b="1" dirty="0" smtClean="0"/>
              <a:t>المؤسسات </a:t>
            </a:r>
            <a:endParaRPr lang="ar-SA" sz="3600" b="1" dirty="0"/>
          </a:p>
          <a:p>
            <a:pPr algn="r" rtl="1">
              <a:buFontTx/>
              <a:buNone/>
            </a:pPr>
            <a:endParaRPr lang="en-US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7860-544B-4415-A28C-78B6C5DBD2D7}" type="slidenum">
              <a:rPr lang="ar-SA" altLang="en-US"/>
              <a:pPr/>
              <a:t>20</a:t>
            </a:fld>
            <a:endParaRPr lang="en-US" alt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1438276"/>
          </a:xfrm>
          <a:solidFill>
            <a:srgbClr val="66FFFF"/>
          </a:solidFill>
        </p:spPr>
        <p:txBody>
          <a:bodyPr/>
          <a:lstStyle/>
          <a:p>
            <a:pPr rtl="1"/>
            <a:r>
              <a:rPr lang="ar-SA" b="1"/>
              <a:t>مجالات التطبيق</a:t>
            </a:r>
            <a:endParaRPr lang="en-US" altLang="en-US" b="1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38277"/>
            <a:ext cx="4716016" cy="479903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r" rtl="1"/>
            <a:r>
              <a:rPr lang="ar-SA" sz="3200" b="1" dirty="0"/>
              <a:t>ادارة الموارد الطبيعية</a:t>
            </a:r>
          </a:p>
          <a:p>
            <a:pPr algn="r" rtl="1"/>
            <a:r>
              <a:rPr lang="ar-SA" sz="3200" b="1" dirty="0"/>
              <a:t>الايكولوجيا</a:t>
            </a:r>
          </a:p>
          <a:p>
            <a:pPr algn="r" rtl="1"/>
            <a:r>
              <a:rPr lang="ar-SA" sz="3200" b="1" dirty="0"/>
              <a:t>الطقس والمناخ</a:t>
            </a:r>
          </a:p>
          <a:p>
            <a:pPr algn="r" rtl="1"/>
            <a:r>
              <a:rPr lang="ar-SA" sz="3200" b="1" dirty="0"/>
              <a:t>بحوث المتغيرات العالمية</a:t>
            </a:r>
          </a:p>
          <a:p>
            <a:pPr algn="r" rtl="1"/>
            <a:r>
              <a:rPr lang="ar-SA" sz="3200" b="1" dirty="0" err="1"/>
              <a:t>الاوثيانوغرافيا</a:t>
            </a:r>
            <a:endParaRPr lang="ar-SA" sz="3200" b="1" dirty="0"/>
          </a:p>
          <a:p>
            <a:pPr algn="r" rtl="1"/>
            <a:r>
              <a:rPr lang="ar-SA" sz="3200" b="1" dirty="0"/>
              <a:t>التوجيه</a:t>
            </a:r>
          </a:p>
          <a:p>
            <a:pPr algn="r" rtl="1"/>
            <a:r>
              <a:rPr lang="ar-SA" sz="3200" b="1" dirty="0"/>
              <a:t>الزراعة</a:t>
            </a:r>
          </a:p>
          <a:p>
            <a:pPr algn="r" rtl="1"/>
            <a:r>
              <a:rPr lang="ar-SA" sz="3200" b="1" dirty="0"/>
              <a:t>الإنذار المبكر</a:t>
            </a:r>
            <a:endParaRPr lang="en-US" altLang="en-US" sz="3200" b="1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60032" y="1438277"/>
            <a:ext cx="4283968" cy="479903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r" rtl="1"/>
            <a:r>
              <a:rPr lang="ar-SA" sz="3200" b="1" dirty="0"/>
              <a:t>الخدمات الحضرية</a:t>
            </a:r>
          </a:p>
          <a:p>
            <a:pPr algn="r" rtl="1"/>
            <a:r>
              <a:rPr lang="ar-SA" sz="3200" b="1" dirty="0"/>
              <a:t>التسويق</a:t>
            </a:r>
          </a:p>
          <a:p>
            <a:pPr algn="r" rtl="1"/>
            <a:r>
              <a:rPr lang="ar-SA" sz="3200" b="1" dirty="0"/>
              <a:t>النقل</a:t>
            </a:r>
          </a:p>
          <a:p>
            <a:pPr algn="r" rtl="1"/>
            <a:r>
              <a:rPr lang="ar-SA" sz="3200" b="1" dirty="0"/>
              <a:t>العمران </a:t>
            </a:r>
          </a:p>
          <a:p>
            <a:pPr algn="r" rtl="1"/>
            <a:r>
              <a:rPr lang="ar-SA" sz="3200" b="1" dirty="0"/>
              <a:t>المراقبة الصحية</a:t>
            </a:r>
          </a:p>
          <a:p>
            <a:pPr algn="r" rtl="1"/>
            <a:r>
              <a:rPr lang="ar-SA" sz="3200" b="1" dirty="0"/>
              <a:t>الديموغرافيا</a:t>
            </a:r>
          </a:p>
          <a:p>
            <a:pPr algn="r" rtl="1"/>
            <a:r>
              <a:rPr lang="ar-SA" sz="3200" b="1" dirty="0"/>
              <a:t>الاسعافات</a:t>
            </a:r>
          </a:p>
          <a:p>
            <a:pPr algn="r" rtl="1"/>
            <a:r>
              <a:rPr lang="ar-SA" sz="3200" b="1" dirty="0"/>
              <a:t>العلوم الاجتماعية</a:t>
            </a:r>
            <a:endParaRPr lang="en-US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-22626"/>
            <a:ext cx="9144000" cy="7101408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marL="0" indent="0" algn="r">
              <a:buNone/>
            </a:pPr>
            <a:r>
              <a:rPr lang="ar-IQ" sz="4400" b="1" u="sng" dirty="0" smtClean="0"/>
              <a:t>المصادر  </a:t>
            </a:r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ar-IQ" dirty="0" smtClean="0"/>
              <a:t>1- </a:t>
            </a:r>
            <a:r>
              <a:rPr lang="ar-IQ" dirty="0"/>
              <a:t>محمد الخزامي عزيز محاضرات في نظم المعلومات الجغرافية ، مكتب الاستشارات والتدريب، كلية العلوم الاجتماعية، جامعة الكويت ،2007 .</a:t>
            </a:r>
            <a:br>
              <a:rPr lang="ar-IQ" dirty="0"/>
            </a:br>
            <a:r>
              <a:rPr lang="ar-IQ" dirty="0"/>
              <a:t>2- نجيب عبد الرحمن </a:t>
            </a:r>
            <a:r>
              <a:rPr lang="ar-IQ" dirty="0" err="1"/>
              <a:t>الزيدي</a:t>
            </a:r>
            <a:r>
              <a:rPr lang="ar-IQ" dirty="0"/>
              <a:t>، نظم المعلومات </a:t>
            </a:r>
            <a:r>
              <a:rPr lang="ar-IQ" dirty="0" smtClean="0"/>
              <a:t>الجغرافية ، دار </a:t>
            </a:r>
            <a:r>
              <a:rPr lang="ar-IQ" dirty="0" err="1"/>
              <a:t>البازوري</a:t>
            </a:r>
            <a:r>
              <a:rPr lang="ar-IQ" dirty="0"/>
              <a:t>، عمان ، الأردن، 2007.</a:t>
            </a:r>
            <a:br>
              <a:rPr lang="ar-IQ" dirty="0"/>
            </a:br>
            <a:r>
              <a:rPr lang="ar-IQ" dirty="0"/>
              <a:t>3- </a:t>
            </a:r>
            <a:r>
              <a:rPr lang="ar-IQ" dirty="0" smtClean="0"/>
              <a:t>محمد عبد الجواد محمد ،</a:t>
            </a:r>
            <a:r>
              <a:rPr lang="ar-IQ" dirty="0"/>
              <a:t> نظم المعلومات </a:t>
            </a:r>
            <a:r>
              <a:rPr lang="ar-IQ" dirty="0" smtClean="0"/>
              <a:t>الجغرافية : الجغرافيا العربية ، دار صفاء للنشر والتوزيع، 2001.</a:t>
            </a:r>
          </a:p>
          <a:p>
            <a:pPr marL="0" indent="0" algn="r">
              <a:buNone/>
            </a:pPr>
            <a:r>
              <a:rPr lang="ar-IQ" dirty="0" smtClean="0"/>
              <a:t>4- منتدى الجغرافيون العرب .</a:t>
            </a:r>
            <a:br>
              <a:rPr lang="ar-IQ" dirty="0" smtClean="0"/>
            </a:br>
            <a:r>
              <a:rPr lang="ar-IQ" dirty="0" smtClean="0"/>
              <a:t>5- شبكة الانترنيت الدولية  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58966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3252" y="2492896"/>
            <a:ext cx="7037140" cy="1107996"/>
          </a:xfrm>
          <a:prstGeom prst="rect">
            <a:avLst/>
          </a:prstGeom>
          <a:solidFill>
            <a:srgbClr val="66FF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IQ" sz="6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ar-IQ" sz="6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شكرا لحسن الاستماع </a:t>
            </a:r>
            <a:endParaRPr lang="en-US" sz="6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A8280-8BA5-47F1-A659-6DCBC0044B59}" type="slidenum">
              <a:rPr lang="ar-SA" altLang="en-US"/>
              <a:pPr/>
              <a:t>3</a:t>
            </a:fld>
            <a:endParaRPr lang="en-US" alt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206" y="0"/>
            <a:ext cx="9135794" cy="1417638"/>
          </a:xfrm>
          <a:solidFill>
            <a:srgbClr val="66FFFF"/>
          </a:solidFill>
        </p:spPr>
        <p:txBody>
          <a:bodyPr/>
          <a:lstStyle/>
          <a:p>
            <a:pPr rtl="1"/>
            <a:r>
              <a:rPr lang="ar-KW" b="1" dirty="0"/>
              <a:t>أولا: </a:t>
            </a:r>
            <a:r>
              <a:rPr lang="ar-SA" b="1" dirty="0"/>
              <a:t>مكونات الحاسب الآلي</a:t>
            </a:r>
            <a:endParaRPr lang="en-US" altLang="en-US" b="1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06" y="1417638"/>
            <a:ext cx="9135794" cy="5440362"/>
          </a:xfrm>
          <a:solidFill>
            <a:schemeClr val="bg1"/>
          </a:solidFill>
        </p:spPr>
        <p:txBody>
          <a:bodyPr/>
          <a:lstStyle/>
          <a:p>
            <a:pPr algn="r" rtl="1"/>
            <a:r>
              <a:rPr lang="ar-SA" sz="3600" b="1" dirty="0">
                <a:solidFill>
                  <a:schemeClr val="tx2"/>
                </a:solidFill>
              </a:rPr>
              <a:t>وحدة ادخال</a:t>
            </a:r>
          </a:p>
          <a:p>
            <a:pPr lvl="1" algn="r" rtl="1"/>
            <a:r>
              <a:rPr lang="ar-SA" sz="3600" b="1" dirty="0"/>
              <a:t>مرقم الخرائط</a:t>
            </a:r>
            <a:r>
              <a:rPr lang="ar-KW" sz="3600" b="1" dirty="0"/>
              <a:t>،</a:t>
            </a:r>
            <a:r>
              <a:rPr lang="ar-SA" sz="3600" b="1" dirty="0"/>
              <a:t> الماسح الضوئي</a:t>
            </a:r>
            <a:r>
              <a:rPr lang="ar-KW" sz="3600" b="1" dirty="0"/>
              <a:t>،</a:t>
            </a:r>
            <a:r>
              <a:rPr lang="ar-SA" sz="3600" b="1" dirty="0"/>
              <a:t> </a:t>
            </a:r>
            <a:r>
              <a:rPr lang="en-US" altLang="ar-SA" sz="3600" b="1" dirty="0"/>
              <a:t>GPS</a:t>
            </a:r>
            <a:r>
              <a:rPr lang="ar-SA" sz="3600" b="1" dirty="0"/>
              <a:t>, ....</a:t>
            </a:r>
          </a:p>
          <a:p>
            <a:pPr algn="r" rtl="1"/>
            <a:r>
              <a:rPr lang="ar-SA" sz="3600" b="1" dirty="0">
                <a:solidFill>
                  <a:schemeClr val="tx2"/>
                </a:solidFill>
              </a:rPr>
              <a:t>و</a:t>
            </a:r>
            <a:r>
              <a:rPr lang="ar-KW" sz="3600" b="1" dirty="0">
                <a:solidFill>
                  <a:schemeClr val="tx2"/>
                </a:solidFill>
              </a:rPr>
              <a:t>ح</a:t>
            </a:r>
            <a:r>
              <a:rPr lang="ar-SA" sz="3600" b="1" dirty="0" err="1">
                <a:solidFill>
                  <a:schemeClr val="tx2"/>
                </a:solidFill>
              </a:rPr>
              <a:t>دة</a:t>
            </a:r>
            <a:r>
              <a:rPr lang="ar-SA" sz="3600" b="1" dirty="0">
                <a:solidFill>
                  <a:schemeClr val="tx2"/>
                </a:solidFill>
              </a:rPr>
              <a:t> تخزين ومعالجة</a:t>
            </a:r>
          </a:p>
          <a:p>
            <a:pPr lvl="1" algn="r" rtl="1"/>
            <a:r>
              <a:rPr lang="ar-SA" sz="3600" b="1" dirty="0"/>
              <a:t>معالج</a:t>
            </a:r>
            <a:r>
              <a:rPr lang="ar-KW" sz="3600" b="1" dirty="0"/>
              <a:t>، </a:t>
            </a:r>
            <a:r>
              <a:rPr lang="ar-SA" sz="3600" b="1" dirty="0"/>
              <a:t>وذاكرة </a:t>
            </a:r>
            <a:r>
              <a:rPr lang="en-US" altLang="ar-SA" sz="3600" b="1" dirty="0"/>
              <a:t>RAM</a:t>
            </a:r>
            <a:r>
              <a:rPr lang="ar-SA" sz="3600" b="1" dirty="0"/>
              <a:t> </a:t>
            </a:r>
            <a:r>
              <a:rPr lang="ar-KW" sz="3600" b="1" dirty="0"/>
              <a:t>،</a:t>
            </a:r>
            <a:r>
              <a:rPr lang="ar-SA" sz="3600" b="1" dirty="0"/>
              <a:t> اسطوانة صلبة ...</a:t>
            </a:r>
          </a:p>
          <a:p>
            <a:pPr algn="r" rtl="1"/>
            <a:r>
              <a:rPr lang="ar-SA" sz="3600" b="1" dirty="0">
                <a:solidFill>
                  <a:schemeClr val="tx2"/>
                </a:solidFill>
              </a:rPr>
              <a:t>وحدة اخراج</a:t>
            </a:r>
          </a:p>
          <a:p>
            <a:pPr lvl="1" algn="r" rtl="1"/>
            <a:r>
              <a:rPr lang="ar-SA" sz="3600" b="1" dirty="0"/>
              <a:t>راسم</a:t>
            </a:r>
            <a:r>
              <a:rPr lang="ar-KW" sz="3600" b="1" dirty="0"/>
              <a:t>،</a:t>
            </a:r>
            <a:r>
              <a:rPr lang="ar-SA" sz="3600" b="1" dirty="0"/>
              <a:t> جهاز طباعة</a:t>
            </a:r>
            <a:endParaRPr lang="en-US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3198"/>
          </a:xfrm>
          <a:solidFill>
            <a:srgbClr val="66FFFF"/>
          </a:solidFill>
        </p:spPr>
        <p:txBody>
          <a:bodyPr>
            <a:normAutofit/>
          </a:bodyPr>
          <a:lstStyle/>
          <a:p>
            <a:pPr algn="r"/>
            <a:r>
              <a:rPr lang="en-US" sz="4800" b="1" dirty="0" smtClean="0"/>
              <a:t>(Hardware</a:t>
            </a:r>
            <a:r>
              <a:rPr lang="ar-IQ" sz="4800" b="1" dirty="0" smtClean="0"/>
              <a:t> أولا:- الآلات (</a:t>
            </a:r>
            <a:endParaRPr lang="ar-IQ" sz="4800" b="1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2" t="10171" r="4969" b="70730"/>
          <a:stretch/>
        </p:blipFill>
        <p:spPr>
          <a:xfrm>
            <a:off x="0" y="1283198"/>
            <a:ext cx="9144000" cy="5602185"/>
          </a:xfrm>
        </p:spPr>
      </p:pic>
    </p:spTree>
    <p:extLst>
      <p:ext uri="{BB962C8B-B14F-4D97-AF65-F5344CB8AC3E}">
        <p14:creationId xmlns:p14="http://schemas.microsoft.com/office/powerpoint/2010/main" val="318678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84814" cy="1628800"/>
          </a:xfrm>
          <a:solidFill>
            <a:srgbClr val="66FFFF"/>
          </a:solidFill>
        </p:spPr>
        <p:txBody>
          <a:bodyPr>
            <a:normAutofit/>
          </a:bodyPr>
          <a:lstStyle/>
          <a:p>
            <a:pPr algn="r"/>
            <a:r>
              <a:rPr lang="en-US" sz="5400" b="1" dirty="0" smtClean="0"/>
              <a:t>(Software</a:t>
            </a:r>
            <a:r>
              <a:rPr lang="ar-IQ" sz="5400" b="1" dirty="0" smtClean="0"/>
              <a:t> ثانيا:- البرامج </a:t>
            </a:r>
            <a:r>
              <a:rPr lang="ar-IQ" sz="5400" b="1" dirty="0"/>
              <a:t>(</a:t>
            </a:r>
            <a:endParaRPr lang="ar-IQ" sz="5400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317" t="54164" r="3500" b="31611"/>
          <a:stretch/>
        </p:blipFill>
        <p:spPr>
          <a:xfrm>
            <a:off x="0" y="1620981"/>
            <a:ext cx="9144000" cy="526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6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9" b="64420"/>
          <a:stretch/>
        </p:blipFill>
        <p:spPr>
          <a:xfrm>
            <a:off x="21316" y="0"/>
            <a:ext cx="9169852" cy="6858000"/>
          </a:xfrm>
        </p:spPr>
      </p:pic>
    </p:spTree>
    <p:extLst>
      <p:ext uri="{BB962C8B-B14F-4D97-AF65-F5344CB8AC3E}">
        <p14:creationId xmlns:p14="http://schemas.microsoft.com/office/powerpoint/2010/main" val="377149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0064B-D733-4421-BEDA-2EFC21D32C1C}" type="slidenum">
              <a:rPr lang="ar-SA" altLang="en-US"/>
              <a:pPr/>
              <a:t>7</a:t>
            </a:fld>
            <a:endParaRPr lang="en-US" alt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"/>
            <a:ext cx="9144000" cy="1132234"/>
          </a:xfrm>
          <a:solidFill>
            <a:srgbClr val="66FFFF"/>
          </a:solidFill>
        </p:spPr>
        <p:txBody>
          <a:bodyPr/>
          <a:lstStyle/>
          <a:p>
            <a:pPr rtl="1"/>
            <a:r>
              <a:rPr lang="ar-KW" b="1" dirty="0"/>
              <a:t> ثالثاً</a:t>
            </a:r>
            <a:r>
              <a:rPr lang="ar-KW" b="1" dirty="0" smtClean="0"/>
              <a:t>:</a:t>
            </a:r>
            <a:r>
              <a:rPr lang="en-US" b="1" dirty="0" smtClean="0"/>
              <a:t>-</a:t>
            </a:r>
            <a:r>
              <a:rPr lang="ar-KW" b="1" dirty="0" smtClean="0"/>
              <a:t> </a:t>
            </a:r>
            <a:r>
              <a:rPr lang="ar-SA" b="1" dirty="0"/>
              <a:t>البيانات </a:t>
            </a:r>
            <a:r>
              <a:rPr lang="ar-SA" b="1" dirty="0" smtClean="0"/>
              <a:t>الجغرافية</a:t>
            </a:r>
            <a:r>
              <a:rPr lang="en-US" b="1" dirty="0" smtClean="0"/>
              <a:t>(Graphical </a:t>
            </a:r>
            <a:r>
              <a:rPr lang="en-US" altLang="ar-SA" b="1" dirty="0" smtClean="0"/>
              <a:t>Data</a:t>
            </a:r>
            <a:r>
              <a:rPr lang="en-US" altLang="ar-SA" b="1" dirty="0" smtClean="0">
                <a:solidFill>
                  <a:schemeClr val="tx2"/>
                </a:solidFill>
              </a:rPr>
              <a:t>) </a:t>
            </a:r>
            <a:r>
              <a:rPr lang="ar-SA" dirty="0" smtClean="0"/>
              <a:t> </a:t>
            </a:r>
            <a:endParaRPr lang="en-US" alt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752"/>
            <a:ext cx="9144000" cy="568863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r" rtl="1"/>
            <a:r>
              <a:rPr lang="ar-SA" b="1" dirty="0">
                <a:solidFill>
                  <a:schemeClr val="tx2"/>
                </a:solidFill>
              </a:rPr>
              <a:t>البيانات المكانية </a:t>
            </a:r>
            <a:r>
              <a:rPr lang="en-US" altLang="ar-SA" b="1" dirty="0">
                <a:solidFill>
                  <a:schemeClr val="tx2"/>
                </a:solidFill>
              </a:rPr>
              <a:t>Spatial Data</a:t>
            </a:r>
            <a:r>
              <a:rPr lang="ar-SA" b="1" dirty="0"/>
              <a:t> </a:t>
            </a:r>
          </a:p>
          <a:p>
            <a:pPr lvl="1" algn="r" rtl="1"/>
            <a:r>
              <a:rPr lang="ar-SA" sz="3200" b="1" dirty="0"/>
              <a:t>تشمل </a:t>
            </a:r>
            <a:r>
              <a:rPr lang="ar-IQ" sz="3200" b="1" dirty="0" smtClean="0"/>
              <a:t>البيانات و</a:t>
            </a:r>
            <a:r>
              <a:rPr lang="ar-SA" sz="3200" b="1" dirty="0" smtClean="0"/>
              <a:t>المعلومات </a:t>
            </a:r>
            <a:r>
              <a:rPr lang="ar-IQ" sz="3200" b="1" dirty="0" smtClean="0"/>
              <a:t>الجغرافية </a:t>
            </a:r>
            <a:r>
              <a:rPr lang="ar-SA" sz="3200" b="1" dirty="0" smtClean="0"/>
              <a:t>المكانية</a:t>
            </a:r>
            <a:r>
              <a:rPr lang="ar-IQ" sz="3200" b="1" dirty="0" smtClean="0"/>
              <a:t> التي تمثل الطبيعة</a:t>
            </a:r>
            <a:r>
              <a:rPr lang="ar-SA" sz="3200" b="1" dirty="0" smtClean="0"/>
              <a:t> </a:t>
            </a:r>
            <a:r>
              <a:rPr lang="ar-SA" sz="3200" b="1" dirty="0"/>
              <a:t>كالخرائط الرقمية (الآلية)</a:t>
            </a:r>
            <a:r>
              <a:rPr lang="ar-KW" sz="3200" b="1" dirty="0" smtClean="0"/>
              <a:t>،</a:t>
            </a:r>
            <a:r>
              <a:rPr lang="ar-IQ" sz="3200" b="1" dirty="0" smtClean="0"/>
              <a:t>ويمكن تجميعها من              </a:t>
            </a:r>
            <a:r>
              <a:rPr lang="ar-SA" sz="3200" b="1" dirty="0" smtClean="0"/>
              <a:t> الصور </a:t>
            </a:r>
            <a:r>
              <a:rPr lang="ar-SA" sz="3200" b="1" dirty="0"/>
              <a:t>الجوية </a:t>
            </a:r>
            <a:r>
              <a:rPr lang="ar-IQ" sz="3200" b="1" dirty="0" smtClean="0"/>
              <a:t>والخرائط </a:t>
            </a:r>
            <a:r>
              <a:rPr lang="ar-SA" sz="3200" b="1" dirty="0" smtClean="0"/>
              <a:t>الرقمية</a:t>
            </a:r>
            <a:r>
              <a:rPr lang="ar-KW" sz="3200" b="1" dirty="0"/>
              <a:t>،</a:t>
            </a:r>
            <a:r>
              <a:rPr lang="ar-SA" sz="3200" b="1" dirty="0"/>
              <a:t> </a:t>
            </a:r>
            <a:r>
              <a:rPr lang="ar-SA" sz="3200" b="1" dirty="0" smtClean="0"/>
              <a:t>و</a:t>
            </a:r>
            <a:r>
              <a:rPr lang="ar-IQ" sz="3200" b="1" dirty="0" smtClean="0"/>
              <a:t>الاقمار و</a:t>
            </a:r>
            <a:r>
              <a:rPr lang="ar-SA" sz="3200" b="1" dirty="0" smtClean="0"/>
              <a:t>المرئيات </a:t>
            </a:r>
            <a:r>
              <a:rPr lang="ar-SA" sz="3200" b="1" dirty="0"/>
              <a:t>الفضائية </a:t>
            </a:r>
            <a:r>
              <a:rPr lang="ar-IQ" sz="3200" b="1" dirty="0" smtClean="0"/>
              <a:t>الصناعية.</a:t>
            </a:r>
            <a:endParaRPr lang="ar-SA" sz="3200" b="1" dirty="0"/>
          </a:p>
          <a:p>
            <a:pPr algn="r" rtl="1"/>
            <a:r>
              <a:rPr lang="ar-SA" b="1" dirty="0">
                <a:solidFill>
                  <a:schemeClr val="tx2"/>
                </a:solidFill>
              </a:rPr>
              <a:t>البيانات الوصفية </a:t>
            </a:r>
            <a:r>
              <a:rPr lang="en-US" altLang="ar-SA" b="1" dirty="0">
                <a:solidFill>
                  <a:schemeClr val="tx2"/>
                </a:solidFill>
              </a:rPr>
              <a:t>Descriptive Data</a:t>
            </a:r>
            <a:r>
              <a:rPr lang="ar-SA" b="1" dirty="0"/>
              <a:t> </a:t>
            </a:r>
          </a:p>
          <a:p>
            <a:pPr lvl="1" algn="r" rtl="1"/>
            <a:r>
              <a:rPr lang="ar-SA" sz="3200" b="1" dirty="0"/>
              <a:t>تشمل جميع البيانات الاحصائية المتعلقة بالبيانات </a:t>
            </a:r>
            <a:r>
              <a:rPr lang="ar-SA" sz="3200" b="1" dirty="0" smtClean="0"/>
              <a:t>المكانية</a:t>
            </a:r>
            <a:r>
              <a:rPr lang="ar-IQ" sz="3200" b="1" dirty="0" smtClean="0"/>
              <a:t> وبيانات الجداول والإحصاءات عن عناصر طبيعية يمكن تمثيلها بالطبيعة. </a:t>
            </a:r>
            <a:endParaRPr lang="ar-SA" sz="3200" b="1" dirty="0"/>
          </a:p>
          <a:p>
            <a:pPr lvl="1" algn="r" rtl="1"/>
            <a:r>
              <a:rPr lang="ar-SA" sz="3200" b="1" dirty="0"/>
              <a:t>تشمل بيانات توضح مواصفات سواء عددية أو نصية مثل أسماء المواقع، أطوال المسافات، الاحداثيات ....</a:t>
            </a:r>
            <a:endParaRPr lang="en-US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409D-B70B-449C-AB29-FF68CD19253B}" type="slidenum">
              <a:rPr lang="ar-SA" altLang="en-US"/>
              <a:pPr/>
              <a:t>8</a:t>
            </a:fld>
            <a:endParaRPr lang="en-US" altLang="en-US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1476375"/>
          </a:xfrm>
          <a:solidFill>
            <a:srgbClr val="66FFFF"/>
          </a:solidFill>
        </p:spPr>
        <p:txBody>
          <a:bodyPr/>
          <a:lstStyle/>
          <a:p>
            <a:pPr rtl="1"/>
            <a:r>
              <a:rPr lang="ar-SA" b="1" dirty="0"/>
              <a:t>المعلومات المكانية</a:t>
            </a:r>
            <a:endParaRPr lang="en-US" altLang="en-US" b="1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484313"/>
            <a:ext cx="9143998" cy="5373687"/>
          </a:xfrm>
          <a:solidFill>
            <a:schemeClr val="bg1"/>
          </a:solidFill>
        </p:spPr>
        <p:txBody>
          <a:bodyPr/>
          <a:lstStyle/>
          <a:p>
            <a:pPr algn="r" rtl="1"/>
            <a:endParaRPr lang="ar-IQ" b="1" dirty="0" smtClean="0"/>
          </a:p>
          <a:p>
            <a:pPr algn="r" rtl="1"/>
            <a:r>
              <a:rPr lang="ar-SA" b="1" dirty="0" err="1" smtClean="0"/>
              <a:t>هى</a:t>
            </a:r>
            <a:r>
              <a:rPr lang="ar-SA" b="1" dirty="0" smtClean="0"/>
              <a:t> </a:t>
            </a:r>
            <a:r>
              <a:rPr lang="ar-SA" b="1" dirty="0"/>
              <a:t>عبارة عن ظواهر جغرافية طبيعية أو بشرية يمكن تحديد موقعها الجغرافي بواسطة:</a:t>
            </a:r>
          </a:p>
          <a:p>
            <a:pPr lvl="1" algn="r" rtl="1"/>
            <a:r>
              <a:rPr lang="ar-SA" sz="3200" b="1" dirty="0"/>
              <a:t>الاحداثيات الجغرافية (خطوط الطول ودوائر العرض)</a:t>
            </a:r>
          </a:p>
          <a:p>
            <a:pPr lvl="1" algn="r" rtl="1"/>
            <a:r>
              <a:rPr lang="ar-SA" sz="3200" b="1" dirty="0"/>
              <a:t>الاحداثيات المستوية (السينية والصادية)</a:t>
            </a:r>
          </a:p>
          <a:p>
            <a:pPr lvl="1" algn="r" rtl="1"/>
            <a:r>
              <a:rPr lang="ar-SA" sz="3200" b="1" dirty="0"/>
              <a:t>عنوان جغرافي بواسطة اسم الشارع ورقم الموقع بالشارع</a:t>
            </a:r>
          </a:p>
          <a:p>
            <a:pPr lvl="1" algn="r" rtl="1"/>
            <a:r>
              <a:rPr lang="ar-SA" sz="3200" b="1" dirty="0"/>
              <a:t>عنوان جغرافي بواسطة الموقع في الوحدة الادارية أو اقليم جغرافي معين</a:t>
            </a:r>
            <a:r>
              <a:rPr lang="ar-SA" dirty="0"/>
              <a:t>.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36CA-3BC4-4E0D-85B7-428763E8A660}" type="slidenum">
              <a:rPr lang="ar-SA" altLang="en-US"/>
              <a:pPr/>
              <a:t>9</a:t>
            </a:fld>
            <a:endParaRPr lang="en-US" altLang="en-US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rgbClr val="66FFFF"/>
          </a:solidFill>
        </p:spPr>
        <p:txBody>
          <a:bodyPr>
            <a:normAutofit/>
          </a:bodyPr>
          <a:lstStyle/>
          <a:p>
            <a:pPr algn="r" rtl="1"/>
            <a:r>
              <a:rPr lang="ar-IQ" sz="4000" b="1" dirty="0" smtClean="0">
                <a:solidFill>
                  <a:srgbClr val="002060"/>
                </a:solidFill>
              </a:rPr>
              <a:t>    </a:t>
            </a:r>
            <a:r>
              <a:rPr lang="ar-SA" sz="4000" b="1" dirty="0" err="1" smtClean="0">
                <a:solidFill>
                  <a:srgbClr val="002060"/>
                </a:solidFill>
              </a:rPr>
              <a:t>ماهى</a:t>
            </a:r>
            <a:r>
              <a:rPr lang="ar-SA" sz="4000" b="1" dirty="0" smtClean="0">
                <a:solidFill>
                  <a:srgbClr val="002060"/>
                </a:solidFill>
              </a:rPr>
              <a:t> </a:t>
            </a:r>
            <a:r>
              <a:rPr lang="ar-SA" sz="4000" b="1" dirty="0">
                <a:solidFill>
                  <a:srgbClr val="002060"/>
                </a:solidFill>
              </a:rPr>
              <a:t>نظم الاحداثيات على الخرائط ؟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07864"/>
            <a:ext cx="9144000" cy="605013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r" rtl="1">
              <a:lnSpc>
                <a:spcPct val="80000"/>
              </a:lnSpc>
            </a:pPr>
            <a:endParaRPr lang="en-US" sz="2000" dirty="0" smtClean="0">
              <a:solidFill>
                <a:srgbClr val="C00000"/>
              </a:solidFill>
            </a:endParaRPr>
          </a:p>
          <a:p>
            <a:pPr marL="0" indent="0" algn="r" rtl="1">
              <a:lnSpc>
                <a:spcPct val="80000"/>
              </a:lnSpc>
              <a:buNone/>
            </a:pPr>
            <a:endParaRPr lang="en-US" sz="2000" dirty="0" smtClean="0">
              <a:solidFill>
                <a:srgbClr val="C00000"/>
              </a:solidFill>
            </a:endParaRPr>
          </a:p>
          <a:p>
            <a:pPr algn="r" rtl="1">
              <a:lnSpc>
                <a:spcPct val="80000"/>
              </a:lnSpc>
            </a:pPr>
            <a:r>
              <a:rPr lang="ar-SA" sz="3000" b="1" dirty="0" smtClean="0">
                <a:solidFill>
                  <a:srgbClr val="C00000"/>
                </a:solidFill>
              </a:rPr>
              <a:t>الاحداثيات </a:t>
            </a:r>
            <a:r>
              <a:rPr lang="ar-SA" sz="3000" b="1" dirty="0">
                <a:solidFill>
                  <a:srgbClr val="C00000"/>
                </a:solidFill>
              </a:rPr>
              <a:t>الجغرافية </a:t>
            </a:r>
            <a:r>
              <a:rPr lang="en-US" sz="3000" b="1" dirty="0">
                <a:solidFill>
                  <a:srgbClr val="C00000"/>
                </a:solidFill>
              </a:rPr>
              <a:t>Geographic Coordinates (LL)</a:t>
            </a:r>
            <a:r>
              <a:rPr lang="ar-SA" sz="3000" b="1" dirty="0">
                <a:solidFill>
                  <a:srgbClr val="C00000"/>
                </a:solidFill>
              </a:rPr>
              <a:t>: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ar-SA" sz="3000" b="1" dirty="0"/>
              <a:t>	- هى قراءات خطوط الطول ودوائر العرض.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ar-SA" sz="3000" b="1" dirty="0"/>
              <a:t>	- قراءات بالدرجات والدقائق والثواني</a:t>
            </a:r>
          </a:p>
          <a:p>
            <a:pPr algn="r" rtl="1">
              <a:lnSpc>
                <a:spcPct val="80000"/>
              </a:lnSpc>
            </a:pPr>
            <a:r>
              <a:rPr lang="ar-SA" sz="3000" b="1" dirty="0"/>
              <a:t> </a:t>
            </a:r>
            <a:r>
              <a:rPr lang="ar-SA" sz="3000" b="1" dirty="0">
                <a:solidFill>
                  <a:srgbClr val="C00000"/>
                </a:solidFill>
              </a:rPr>
              <a:t>الاحداثيات العالمية </a:t>
            </a:r>
            <a:r>
              <a:rPr lang="en-US" sz="3000" b="1" dirty="0">
                <a:solidFill>
                  <a:srgbClr val="C00000"/>
                </a:solidFill>
              </a:rPr>
              <a:t>Universal Transverse Mercator (UTM</a:t>
            </a:r>
            <a:r>
              <a:rPr lang="en-US" sz="3000" b="1" dirty="0" smtClean="0">
                <a:solidFill>
                  <a:srgbClr val="C00000"/>
                </a:solidFill>
              </a:rPr>
              <a:t>)</a:t>
            </a:r>
            <a:r>
              <a:rPr lang="ar-SA" sz="3000" b="1" dirty="0" smtClean="0">
                <a:solidFill>
                  <a:srgbClr val="C00000"/>
                </a:solidFill>
              </a:rPr>
              <a:t>:</a:t>
            </a:r>
            <a:endParaRPr lang="ar-SA" sz="3000" b="1" dirty="0">
              <a:solidFill>
                <a:srgbClr val="C00000"/>
              </a:solidFill>
            </a:endParaRP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ar-SA" sz="3000" b="1" dirty="0"/>
              <a:t>	- هى قراءات بالأمتار</a:t>
            </a:r>
            <a:r>
              <a:rPr lang="en-US" sz="3000" b="1" dirty="0"/>
              <a:t>  </a:t>
            </a:r>
            <a:r>
              <a:rPr lang="ar-SA" sz="3000" b="1" dirty="0"/>
              <a:t> وتعتمد على إسقاط مستوي </a:t>
            </a:r>
            <a:r>
              <a:rPr lang="en-US" sz="3000" b="1" dirty="0"/>
              <a:t>X,Y</a:t>
            </a:r>
            <a:endParaRPr lang="ar-SA" sz="3000" b="1" dirty="0"/>
          </a:p>
          <a:p>
            <a:pPr algn="r" rtl="1">
              <a:lnSpc>
                <a:spcPct val="80000"/>
              </a:lnSpc>
            </a:pPr>
            <a:r>
              <a:rPr lang="ar-SA" sz="3000" b="1" dirty="0">
                <a:solidFill>
                  <a:srgbClr val="C00000"/>
                </a:solidFill>
              </a:rPr>
              <a:t> الاحداثيات الوطنية: </a:t>
            </a:r>
            <a:r>
              <a:rPr lang="en-US" sz="3000" b="1" dirty="0">
                <a:solidFill>
                  <a:srgbClr val="C00000"/>
                </a:solidFill>
              </a:rPr>
              <a:t>National Transverse Mercator (NTM)</a:t>
            </a:r>
            <a:r>
              <a:rPr lang="ar-SA" sz="3000" b="1" dirty="0">
                <a:solidFill>
                  <a:srgbClr val="C00000"/>
                </a:solidFill>
              </a:rPr>
              <a:t>: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ar-SA" sz="3000" b="1" dirty="0"/>
              <a:t>	- هى قراءات بالأمتار وتسمى محليا </a:t>
            </a:r>
            <a:r>
              <a:rPr lang="en-US" sz="3000" b="1" dirty="0"/>
              <a:t>KTM</a:t>
            </a:r>
            <a:r>
              <a:rPr lang="ar-SA" sz="3000" b="1" dirty="0"/>
              <a:t> 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ar-SA" sz="3000" b="1" dirty="0"/>
              <a:t>	- وتعتمد على إسقاط مستوي </a:t>
            </a:r>
            <a:r>
              <a:rPr lang="en-US" sz="3000" b="1" dirty="0"/>
              <a:t>X,Y</a:t>
            </a:r>
            <a:endParaRPr lang="ar-SA" sz="3000" b="1" dirty="0"/>
          </a:p>
          <a:p>
            <a:pPr algn="r" rtl="1">
              <a:lnSpc>
                <a:spcPct val="80000"/>
              </a:lnSpc>
            </a:pPr>
            <a:r>
              <a:rPr lang="ar-SA" sz="3000" b="1" dirty="0">
                <a:solidFill>
                  <a:srgbClr val="C00000"/>
                </a:solidFill>
              </a:rPr>
              <a:t> الاحداثيات المستوية: </a:t>
            </a:r>
            <a:r>
              <a:rPr lang="en-US" sz="3000" b="1" dirty="0">
                <a:solidFill>
                  <a:srgbClr val="C00000"/>
                </a:solidFill>
              </a:rPr>
              <a:t>Plane Coordinates (X,Y)</a:t>
            </a:r>
            <a:r>
              <a:rPr lang="ar-SA" sz="3000" b="1" dirty="0">
                <a:solidFill>
                  <a:srgbClr val="C00000"/>
                </a:solidFill>
              </a:rPr>
              <a:t>: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ar-SA" sz="3000" b="1" dirty="0"/>
              <a:t>	- هى قراءات بالأمتار 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ar-SA" sz="3000" b="1" dirty="0"/>
              <a:t>	</a:t>
            </a:r>
            <a:endParaRPr lang="el-GR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57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15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15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157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157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559</Words>
  <Application>Microsoft Office PowerPoint</Application>
  <PresentationFormat>عرض على الشاشة (3:4)‏</PresentationFormat>
  <Paragraphs>141</Paragraphs>
  <Slides>22</Slides>
  <Notes>0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8" baseType="lpstr">
      <vt:lpstr>Andalus</vt:lpstr>
      <vt:lpstr>Arial</vt:lpstr>
      <vt:lpstr>Calibri</vt:lpstr>
      <vt:lpstr>Times New Roman</vt:lpstr>
      <vt:lpstr>Office Theme</vt:lpstr>
      <vt:lpstr>Paint Shop Pro Image</vt:lpstr>
      <vt:lpstr>عرض تقديمي في PowerPoint</vt:lpstr>
      <vt:lpstr> ماهى مكونات نظم المعلومات الجغرافية ؟ </vt:lpstr>
      <vt:lpstr>أولا: مكونات الحاسب الآلي</vt:lpstr>
      <vt:lpstr>(Hardware أولا:- الآلات (</vt:lpstr>
      <vt:lpstr>(Software ثانيا:- البرامج (</vt:lpstr>
      <vt:lpstr>عرض تقديمي في PowerPoint</vt:lpstr>
      <vt:lpstr> ثالثاً:- البيانات الجغرافية(Graphical Data)  </vt:lpstr>
      <vt:lpstr>المعلومات المكانية</vt:lpstr>
      <vt:lpstr>    ماهى نظم الاحداثيات على الخرائط ؟</vt:lpstr>
      <vt:lpstr>البيانات الوصفية</vt:lpstr>
      <vt:lpstr>عرض تقديمي في PowerPoint</vt:lpstr>
      <vt:lpstr>عرض تقديمي في PowerPoint</vt:lpstr>
      <vt:lpstr>رابعاً: الأفراد(الأشخاص)(People)</vt:lpstr>
      <vt:lpstr>خامساً: المؤسسات والوسائل </vt:lpstr>
      <vt:lpstr>خصائص نظم المعلومات الجغرافية</vt:lpstr>
      <vt:lpstr>اما اهم مميزات نظم المعلومات الجغرافية</vt:lpstr>
      <vt:lpstr>فوائد نظم المعلومات الجغرافية </vt:lpstr>
      <vt:lpstr>عرض تقديمي في PowerPoint</vt:lpstr>
      <vt:lpstr>العلاقة بين نظم المعلومات الجغرافية  ونظم المعلومات الأخرى</vt:lpstr>
      <vt:lpstr>مجالات التطبيق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Muthar</dc:creator>
  <cp:lastModifiedBy>X201</cp:lastModifiedBy>
  <cp:revision>43</cp:revision>
  <dcterms:created xsi:type="dcterms:W3CDTF">2011-09-09T12:43:01Z</dcterms:created>
  <dcterms:modified xsi:type="dcterms:W3CDTF">2020-12-16T07:46:51Z</dcterms:modified>
</cp:coreProperties>
</file>